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3_3D53B123.xml" ContentType="application/vnd.ms-powerpoint.comment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8" r:id="rId5"/>
    <p:sldId id="291" r:id="rId6"/>
    <p:sldId id="292" r:id="rId7"/>
    <p:sldId id="293" r:id="rId8"/>
    <p:sldId id="256" r:id="rId9"/>
    <p:sldId id="284" r:id="rId10"/>
    <p:sldId id="281" r:id="rId11"/>
    <p:sldId id="275" r:id="rId12"/>
    <p:sldId id="286" r:id="rId13"/>
    <p:sldId id="285" r:id="rId14"/>
    <p:sldId id="289" r:id="rId15"/>
    <p:sldId id="283" r:id="rId16"/>
  </p:sldIdLst>
  <p:sldSz cx="14630400" cy="8229600"/>
  <p:notesSz cx="8229600" cy="14630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56DD5A-7CED-1184-590F-0CCE7A11A8F9}" name="Claudio Brusa" initials="CB" userId="3d82bc85ad29f94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7E9"/>
    <a:srgbClr val="1431AC"/>
    <a:srgbClr val="C9A227"/>
    <a:srgbClr val="0057B8"/>
    <a:srgbClr val="4A90E2"/>
    <a:srgbClr val="710C92"/>
    <a:srgbClr val="3257B8"/>
    <a:srgbClr val="003399"/>
    <a:srgbClr val="E9EBF5"/>
    <a:srgbClr val="E9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43674-D315-504C-8C2D-FAFCAEC9E766}" v="1" dt="2026-02-23T11:13:53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3" autoAdjust="0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124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113_3D53B1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2E7098-36F9-4633-8173-EA63688AB460}" authorId="{1556DD5A-7CED-1184-590F-0CCE7A11A8F9}" created="2025-07-23T13:18:42.649">
    <pc:sldMkLst xmlns:pc="http://schemas.microsoft.com/office/powerpoint/2013/main/command">
      <pc:docMk/>
      <pc:sldMk cId="1028895011" sldId="275"/>
    </pc:sldMkLst>
    <p188:txBody>
      <a:bodyPr/>
      <a:lstStyle/>
      <a:p>
        <a:r>
          <a:rPr lang="it-IT"/>
          <a:t>1 anno sconto 7500 con EAP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1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74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69F6-0E98-0223-87AF-2A5F22D90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4A7B2-6410-F016-3F20-50BB869D3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7500D-6BDA-705A-5E16-7C8FFBDC3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7F62-336A-1D5F-E008-25E86BAAC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0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3A3F-197A-1F9F-54DA-1F3A6BE9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DD4D58-A1D5-E3E5-9E16-2F4B3CE88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6A3AD2-189B-3621-C56D-2B5B75434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microsoft.com/office/2018/10/relationships/comments" Target="../comments/modernComment_113_3D53B1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28E2569-C81E-2E2D-3816-B5F85C94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556"/>
            <a:ext cx="14646237" cy="82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9"/>
    </mc:Choice>
    <mc:Fallback xmlns="">
      <p:transition spd="slow" advTm="6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>
            <a:extLst>
              <a:ext uri="{FF2B5EF4-FFF2-40B4-BE49-F238E27FC236}">
                <a16:creationId xmlns:a16="http://schemas.microsoft.com/office/drawing/2014/main" id="{9F873918-DB96-15B6-D6BD-0EF5042A5218}"/>
              </a:ext>
            </a:extLst>
          </p:cNvPr>
          <p:cNvGrpSpPr/>
          <p:nvPr/>
        </p:nvGrpSpPr>
        <p:grpSpPr>
          <a:xfrm>
            <a:off x="889048" y="1893259"/>
            <a:ext cx="12852303" cy="5845274"/>
            <a:chOff x="2472364" y="2344317"/>
            <a:chExt cx="10210703" cy="4683015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FDB45AB-AA82-3DA6-B2DF-A0670CEF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9741" y="4557413"/>
              <a:ext cx="2369251" cy="527080"/>
            </a:xfrm>
            <a:prstGeom prst="rect">
              <a:avLst/>
            </a:prstGeom>
          </p:spPr>
        </p:pic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1416BFFA-262B-506C-266E-1BE8CB7CF1D2}"/>
                </a:ext>
              </a:extLst>
            </p:cNvPr>
            <p:cNvGrpSpPr/>
            <p:nvPr/>
          </p:nvGrpSpPr>
          <p:grpSpPr>
            <a:xfrm>
              <a:off x="2472364" y="2344317"/>
              <a:ext cx="10210703" cy="4683015"/>
              <a:chOff x="2472364" y="2336346"/>
              <a:chExt cx="9327315" cy="4148268"/>
            </a:xfrm>
          </p:grpSpPr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9DA93490-BC0C-7098-EA9E-2036541F7837}"/>
                  </a:ext>
                </a:extLst>
              </p:cNvPr>
              <p:cNvGrpSpPr/>
              <p:nvPr/>
            </p:nvGrpSpPr>
            <p:grpSpPr>
              <a:xfrm>
                <a:off x="2472364" y="2494035"/>
                <a:ext cx="9327315" cy="3990579"/>
                <a:chOff x="1100764" y="2308298"/>
                <a:chExt cx="9327315" cy="3990579"/>
              </a:xfrm>
            </p:grpSpPr>
            <p:sp>
              <p:nvSpPr>
                <p:cNvPr id="3" name="Google Shape;512;gc963ca6c6b_0_5">
                  <a:extLst>
                    <a:ext uri="{FF2B5EF4-FFF2-40B4-BE49-F238E27FC236}">
                      <a16:creationId xmlns:a16="http://schemas.microsoft.com/office/drawing/2014/main" id="{BD846256-5813-6B7A-8412-822827CADA20}"/>
                    </a:ext>
                  </a:extLst>
                </p:cNvPr>
                <p:cNvSpPr/>
                <p:nvPr/>
              </p:nvSpPr>
              <p:spPr>
                <a:xfrm>
                  <a:off x="4843148" y="5326177"/>
                  <a:ext cx="22065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66666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projects &amp; services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5" name="Google Shape;514;gc963ca6c6b_0_5">
                  <a:extLst>
                    <a:ext uri="{FF2B5EF4-FFF2-40B4-BE49-F238E27FC236}">
                      <a16:creationId xmlns:a16="http://schemas.microsoft.com/office/drawing/2014/main" id="{71C7AE43-7CA1-ABB6-4AC9-D3857B565E11}"/>
                    </a:ext>
                  </a:extLst>
                </p:cNvPr>
                <p:cNvCxnSpPr/>
                <p:nvPr/>
              </p:nvCxnSpPr>
              <p:spPr>
                <a:xfrm>
                  <a:off x="4115709" y="5295340"/>
                  <a:ext cx="34791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24598E"/>
                  </a:solidFill>
                  <a:prstDash val="dash"/>
                  <a:round/>
                  <a:headEnd type="none" w="sm" len="sm"/>
                  <a:tailEnd type="triangle" w="lg" len="lg"/>
                </a:ln>
              </p:spPr>
            </p:cxnSp>
            <p:cxnSp>
              <p:nvCxnSpPr>
                <p:cNvPr id="6" name="Google Shape;515;gc963ca6c6b_0_5">
                  <a:extLst>
                    <a:ext uri="{FF2B5EF4-FFF2-40B4-BE49-F238E27FC236}">
                      <a16:creationId xmlns:a16="http://schemas.microsoft.com/office/drawing/2014/main" id="{E035C073-0E6B-3123-15CF-F473DE53C3F1}"/>
                    </a:ext>
                  </a:extLst>
                </p:cNvPr>
                <p:cNvCxnSpPr/>
                <p:nvPr/>
              </p:nvCxnSpPr>
              <p:spPr>
                <a:xfrm flipH="1">
                  <a:off x="3601804" y="2876116"/>
                  <a:ext cx="1431900" cy="18504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68E35"/>
                  </a:solidFill>
                  <a:prstDash val="dash"/>
                  <a:round/>
                  <a:headEnd type="none" w="sm" len="sm"/>
                  <a:tailEnd type="triangle" w="lg" len="lg"/>
                </a:ln>
              </p:spPr>
            </p:cxnSp>
            <p:sp>
              <p:nvSpPr>
                <p:cNvPr id="7" name="Google Shape;516;gc963ca6c6b_0_5">
                  <a:extLst>
                    <a:ext uri="{FF2B5EF4-FFF2-40B4-BE49-F238E27FC236}">
                      <a16:creationId xmlns:a16="http://schemas.microsoft.com/office/drawing/2014/main" id="{ABAC9E8A-2365-D4A5-CC4A-9463B93B08B9}"/>
                    </a:ext>
                  </a:extLst>
                </p:cNvPr>
                <p:cNvSpPr/>
                <p:nvPr/>
              </p:nvSpPr>
              <p:spPr>
                <a:xfrm rot="1881420" flipH="1">
                  <a:off x="3365406" y="2414182"/>
                  <a:ext cx="2571253" cy="3345536"/>
                </a:xfrm>
                <a:prstGeom prst="arc">
                  <a:avLst>
                    <a:gd name="adj1" fmla="val 18251186"/>
                    <a:gd name="adj2" fmla="val 2884037"/>
                  </a:avLst>
                </a:prstGeom>
                <a:noFill/>
                <a:ln w="28575" cap="flat" cmpd="sng">
                  <a:solidFill>
                    <a:srgbClr val="F68E35"/>
                  </a:solidFill>
                  <a:prstDash val="solid"/>
                  <a:round/>
                  <a:headEnd type="none" w="sm" len="sm"/>
                  <a:tailEnd type="triangle" w="lg" len="lg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" name="Google Shape;517;gc963ca6c6b_0_5">
                  <a:extLst>
                    <a:ext uri="{FF2B5EF4-FFF2-40B4-BE49-F238E27FC236}">
                      <a16:creationId xmlns:a16="http://schemas.microsoft.com/office/drawing/2014/main" id="{1178B35D-3D81-1D92-1723-E963DD816E80}"/>
                    </a:ext>
                  </a:extLst>
                </p:cNvPr>
                <p:cNvSpPr/>
                <p:nvPr/>
              </p:nvSpPr>
              <p:spPr>
                <a:xfrm rot="-3142973">
                  <a:off x="3061476" y="3444992"/>
                  <a:ext cx="2332638" cy="3386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rgbClr val="66666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Prof. services</a:t>
                  </a:r>
                  <a:endParaRPr sz="1600" b="0" i="0" u="none" strike="noStrike" cap="none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" name="Google Shape;518;gc963ca6c6b_0_5">
                  <a:extLst>
                    <a:ext uri="{FF2B5EF4-FFF2-40B4-BE49-F238E27FC236}">
                      <a16:creationId xmlns:a16="http://schemas.microsoft.com/office/drawing/2014/main" id="{655563F0-5B21-B25E-F16C-C0E9AAE934B2}"/>
                    </a:ext>
                  </a:extLst>
                </p:cNvPr>
                <p:cNvSpPr/>
                <p:nvPr/>
              </p:nvSpPr>
              <p:spPr>
                <a:xfrm rot="8481096" flipH="1">
                  <a:off x="5699827" y="2339565"/>
                  <a:ext cx="2586706" cy="3410601"/>
                </a:xfrm>
                <a:prstGeom prst="arc">
                  <a:avLst>
                    <a:gd name="adj1" fmla="val 18142049"/>
                    <a:gd name="adj2" fmla="val 2718214"/>
                  </a:avLst>
                </a:prstGeom>
                <a:noFill/>
                <a:ln w="28575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triangle" w="lg" len="lg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" name="Google Shape;519;gc963ca6c6b_0_5">
                  <a:extLst>
                    <a:ext uri="{FF2B5EF4-FFF2-40B4-BE49-F238E27FC236}">
                      <a16:creationId xmlns:a16="http://schemas.microsoft.com/office/drawing/2014/main" id="{2B2BB715-2000-1408-EFA6-BC0923ABB243}"/>
                    </a:ext>
                  </a:extLst>
                </p:cNvPr>
                <p:cNvCxnSpPr/>
                <p:nvPr/>
              </p:nvCxnSpPr>
              <p:spPr>
                <a:xfrm>
                  <a:off x="6619328" y="2876116"/>
                  <a:ext cx="1490100" cy="1827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68E35"/>
                  </a:solidFill>
                  <a:prstDash val="dash"/>
                  <a:round/>
                  <a:headEnd type="none" w="sm" len="sm"/>
                  <a:tailEnd type="triangle" w="lg" len="lg"/>
                </a:ln>
              </p:spPr>
            </p:cxnSp>
            <p:sp>
              <p:nvSpPr>
                <p:cNvPr id="11" name="Google Shape;520;gc963ca6c6b_0_5">
                  <a:extLst>
                    <a:ext uri="{FF2B5EF4-FFF2-40B4-BE49-F238E27FC236}">
                      <a16:creationId xmlns:a16="http://schemas.microsoft.com/office/drawing/2014/main" id="{78DB9498-98E7-2CDF-4DB5-55508E7FD992}"/>
                    </a:ext>
                  </a:extLst>
                </p:cNvPr>
                <p:cNvSpPr/>
                <p:nvPr/>
              </p:nvSpPr>
              <p:spPr>
                <a:xfrm rot="2995476" flipH="1">
                  <a:off x="6184233" y="3305287"/>
                  <a:ext cx="2332730" cy="338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rgbClr val="66666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Prof. services</a:t>
                  </a:r>
                  <a:endParaRPr sz="1600" b="0" i="0" u="none" strike="noStrike" cap="none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2" name="Google Shape;521;gc963ca6c6b_0_5">
                  <a:extLst>
                    <a:ext uri="{FF2B5EF4-FFF2-40B4-BE49-F238E27FC236}">
                      <a16:creationId xmlns:a16="http://schemas.microsoft.com/office/drawing/2014/main" id="{3C4084D4-F058-4FC3-D26C-BE6B383CEDF1}"/>
                    </a:ext>
                  </a:extLst>
                </p:cNvPr>
                <p:cNvSpPr txBox="1"/>
                <p:nvPr/>
              </p:nvSpPr>
              <p:spPr>
                <a:xfrm>
                  <a:off x="1100764" y="5112398"/>
                  <a:ext cx="13290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CERTIFIED</a:t>
                  </a:r>
                  <a:endParaRPr sz="1400" b="0" i="0" u="none" strike="noStrike" cap="none">
                    <a:solidFill>
                      <a:srgbClr val="0F4F77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PARTNERS</a:t>
                  </a:r>
                  <a:endParaRPr sz="1400" b="0" i="0" u="none" strike="noStrike" cap="none">
                    <a:solidFill>
                      <a:srgbClr val="0F4F77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grpSp>
              <p:nvGrpSpPr>
                <p:cNvPr id="13" name="Google Shape;523;gc963ca6c6b_0_5">
                  <a:extLst>
                    <a:ext uri="{FF2B5EF4-FFF2-40B4-BE49-F238E27FC236}">
                      <a16:creationId xmlns:a16="http://schemas.microsoft.com/office/drawing/2014/main" id="{2B1F6586-C46B-9C0B-349E-55CDD4DC0D1D}"/>
                    </a:ext>
                  </a:extLst>
                </p:cNvPr>
                <p:cNvGrpSpPr/>
                <p:nvPr/>
              </p:nvGrpSpPr>
              <p:grpSpPr>
                <a:xfrm>
                  <a:off x="2536520" y="4711837"/>
                  <a:ext cx="1229864" cy="1229864"/>
                  <a:chOff x="2272290" y="4517495"/>
                  <a:chExt cx="1229864" cy="1229864"/>
                </a:xfrm>
              </p:grpSpPr>
              <p:pic>
                <p:nvPicPr>
                  <p:cNvPr id="24" name="Google Shape;524;gc963ca6c6b_0_5" descr="Risultati immagini per  partner icon">
                    <a:extLst>
                      <a:ext uri="{FF2B5EF4-FFF2-40B4-BE49-F238E27FC236}">
                        <a16:creationId xmlns:a16="http://schemas.microsoft.com/office/drawing/2014/main" id="{843E3644-E820-7C6A-A226-51383DB51986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 rot="303888">
                    <a:off x="2320139" y="4565344"/>
                    <a:ext cx="1134166" cy="11341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" name="Google Shape;525;gc963ca6c6b_0_5" descr="Risultati immagini per certified icon">
                    <a:extLst>
                      <a:ext uri="{FF2B5EF4-FFF2-40B4-BE49-F238E27FC236}">
                        <a16:creationId xmlns:a16="http://schemas.microsoft.com/office/drawing/2014/main" id="{B098038E-B49E-AADD-7EE5-BA8554FF73BF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2738397" y="4586914"/>
                    <a:ext cx="302528" cy="3999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4" name="Google Shape;526;gc963ca6c6b_0_5">
                  <a:extLst>
                    <a:ext uri="{FF2B5EF4-FFF2-40B4-BE49-F238E27FC236}">
                      <a16:creationId xmlns:a16="http://schemas.microsoft.com/office/drawing/2014/main" id="{EB2D2358-8B52-3F98-FE40-B8F0911EE4F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13516" t="17962" r="13850" b="20480"/>
                <a:stretch/>
              </p:blipFill>
              <p:spPr>
                <a:xfrm>
                  <a:off x="2788460" y="2950258"/>
                  <a:ext cx="601341" cy="5055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Google Shape;527;gc963ca6c6b_0_5">
                  <a:extLst>
                    <a:ext uri="{FF2B5EF4-FFF2-40B4-BE49-F238E27FC236}">
                      <a16:creationId xmlns:a16="http://schemas.microsoft.com/office/drawing/2014/main" id="{E6467263-3338-4BC4-FB4F-01650062BD2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13516" t="17962" r="13850" b="20480"/>
                <a:stretch/>
              </p:blipFill>
              <p:spPr>
                <a:xfrm>
                  <a:off x="8251019" y="2950258"/>
                  <a:ext cx="601341" cy="5055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" name="Google Shape;528;gc963ca6c6b_0_5">
                  <a:extLst>
                    <a:ext uri="{FF2B5EF4-FFF2-40B4-BE49-F238E27FC236}">
                      <a16:creationId xmlns:a16="http://schemas.microsoft.com/office/drawing/2014/main" id="{73BCF31D-C42E-761E-FB97-DB6FE61E615F}"/>
                    </a:ext>
                  </a:extLst>
                </p:cNvPr>
                <p:cNvSpPr/>
                <p:nvPr/>
              </p:nvSpPr>
              <p:spPr>
                <a:xfrm>
                  <a:off x="8908579" y="2899309"/>
                  <a:ext cx="1519500" cy="584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end user </a:t>
                  </a:r>
                  <a:r>
                    <a:rPr lang="en-US" sz="1600" b="0" i="0" u="none" strike="noStrike" cap="none" dirty="0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Licenses</a:t>
                  </a:r>
                  <a:endParaRPr sz="1400" b="0" i="0" u="none" strike="noStrike" cap="none" dirty="0">
                    <a:solidFill>
                      <a:srgbClr val="0F4F77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7" name="Google Shape;529;gc963ca6c6b_0_5">
                  <a:extLst>
                    <a:ext uri="{FF2B5EF4-FFF2-40B4-BE49-F238E27FC236}">
                      <a16:creationId xmlns:a16="http://schemas.microsoft.com/office/drawing/2014/main" id="{1D8AE3B0-014D-44B0-74B9-A6A34EF5B72F}"/>
                    </a:ext>
                  </a:extLst>
                </p:cNvPr>
                <p:cNvSpPr/>
                <p:nvPr/>
              </p:nvSpPr>
              <p:spPr>
                <a:xfrm>
                  <a:off x="1222377" y="2910650"/>
                  <a:ext cx="1519500" cy="584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 dirty="0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License</a:t>
                  </a:r>
                  <a:br>
                    <a:rPr lang="en-US" sz="1600" b="0" i="0" u="none" strike="noStrike" cap="none" dirty="0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</a:br>
                  <a:r>
                    <a:rPr lang="en-US" sz="1600" b="1" i="0" u="none" strike="noStrike" cap="none" dirty="0">
                      <a:solidFill>
                        <a:srgbClr val="0F4F77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fees</a:t>
                  </a:r>
                  <a:endParaRPr sz="1400" b="0" i="0" u="none" strike="noStrike" cap="none" dirty="0">
                    <a:solidFill>
                      <a:srgbClr val="0F4F77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8" name="Google Shape;530;gc963ca6c6b_0_5">
                  <a:extLst>
                    <a:ext uri="{FF2B5EF4-FFF2-40B4-BE49-F238E27FC236}">
                      <a16:creationId xmlns:a16="http://schemas.microsoft.com/office/drawing/2014/main" id="{B6EF4752-C1EC-FE02-C690-F5A6E10DB5CA}"/>
                    </a:ext>
                  </a:extLst>
                </p:cNvPr>
                <p:cNvSpPr/>
                <p:nvPr/>
              </p:nvSpPr>
              <p:spPr>
                <a:xfrm rot="5767511">
                  <a:off x="4290956" y="2533538"/>
                  <a:ext cx="2586667" cy="4944011"/>
                </a:xfrm>
                <a:prstGeom prst="arc">
                  <a:avLst>
                    <a:gd name="adj1" fmla="val 17410261"/>
                    <a:gd name="adj2" fmla="val 2718214"/>
                  </a:avLst>
                </a:prstGeom>
                <a:noFill/>
                <a:ln w="28575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triangle" w="lg" len="lg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9" name="Google Shape;531;gc963ca6c6b_0_5">
                  <a:extLst>
                    <a:ext uri="{FF2B5EF4-FFF2-40B4-BE49-F238E27FC236}">
                      <a16:creationId xmlns:a16="http://schemas.microsoft.com/office/drawing/2014/main" id="{E577C0A9-17D6-6197-3BF3-AF1345A3E70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13516" t="17962" r="13850" b="20480"/>
                <a:stretch/>
              </p:blipFill>
              <p:spPr>
                <a:xfrm>
                  <a:off x="5584660" y="5715000"/>
                  <a:ext cx="601341" cy="5055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21" name="Google Shape;538;gc963ca6c6b_0_5">
                  <a:extLst>
                    <a:ext uri="{FF2B5EF4-FFF2-40B4-BE49-F238E27FC236}">
                      <a16:creationId xmlns:a16="http://schemas.microsoft.com/office/drawing/2014/main" id="{D7F74A40-D086-C0B9-7FBD-EE801208907A}"/>
                    </a:ext>
                  </a:extLst>
                </p:cNvPr>
                <p:cNvGrpSpPr/>
                <p:nvPr/>
              </p:nvGrpSpPr>
              <p:grpSpPr>
                <a:xfrm>
                  <a:off x="8008008" y="4873054"/>
                  <a:ext cx="1431883" cy="890300"/>
                  <a:chOff x="2934700" y="5082275"/>
                  <a:chExt cx="1208850" cy="751625"/>
                </a:xfrm>
              </p:grpSpPr>
              <p:pic>
                <p:nvPicPr>
                  <p:cNvPr id="22" name="Google Shape;539;gc963ca6c6b_0_5">
                    <a:extLst>
                      <a:ext uri="{FF2B5EF4-FFF2-40B4-BE49-F238E27FC236}">
                        <a16:creationId xmlns:a16="http://schemas.microsoft.com/office/drawing/2014/main" id="{0B247CE4-0136-C96F-B80E-8429BB847598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3686325" y="5376675"/>
                    <a:ext cx="457225" cy="4572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3" name="Google Shape;540;gc963ca6c6b_0_5">
                    <a:extLst>
                      <a:ext uri="{FF2B5EF4-FFF2-40B4-BE49-F238E27FC236}">
                        <a16:creationId xmlns:a16="http://schemas.microsoft.com/office/drawing/2014/main" id="{D7A5C037-5E58-7A63-B934-96816E2564FE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2934700" y="5082275"/>
                    <a:ext cx="751625" cy="7516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pic>
            <p:nvPicPr>
              <p:cNvPr id="27" name="Immagine 26" descr="Immagine che contiene Carattere, Elementi grafici, testo, logo&#10;&#10;Il contenuto generato dall'IA potrebbe non essere corretto.">
                <a:extLst>
                  <a:ext uri="{FF2B5EF4-FFF2-40B4-BE49-F238E27FC236}">
                    <a16:creationId xmlns:a16="http://schemas.microsoft.com/office/drawing/2014/main" id="{F10D3D8C-70C6-6E75-28B6-D085535DA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61769" y="2336346"/>
                <a:ext cx="2073455" cy="674548"/>
              </a:xfrm>
              <a:prstGeom prst="rect">
                <a:avLst/>
              </a:prstGeom>
            </p:spPr>
          </p:pic>
        </p:grp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76B79FF-2753-DD79-8794-7743E38950E9}"/>
              </a:ext>
            </a:extLst>
          </p:cNvPr>
          <p:cNvSpPr txBox="1">
            <a:spLocks/>
          </p:cNvSpPr>
          <p:nvPr/>
        </p:nvSpPr>
        <p:spPr>
          <a:xfrm>
            <a:off x="3407624" y="60843"/>
            <a:ext cx="8208643" cy="1503221"/>
          </a:xfrm>
          <a:prstGeom prst="rect">
            <a:avLst/>
          </a:prstGeom>
          <a:solidFill>
            <a:schemeClr val="bg2"/>
          </a:solidFill>
        </p:spPr>
        <p:txBody>
          <a:bodyPr wrap="none" anchor="ctr" anchorCtr="1">
            <a:noAutofit/>
          </a:bodyPr>
          <a:lstStyle/>
          <a:p>
            <a:pPr algn="ctr">
              <a:lnSpc>
                <a:spcPts val="1750"/>
              </a:lnSpc>
            </a:pP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</a:t>
            </a:r>
            <a:r>
              <a:rPr lang="it-IT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Licensing &amp; Services</a:t>
            </a:r>
          </a:p>
          <a:p>
            <a:pPr algn="ctr">
              <a:lnSpc>
                <a:spcPts val="1750"/>
              </a:lnSpc>
              <a:spcBef>
                <a:spcPts val="600"/>
              </a:spcBef>
            </a:pPr>
            <a:endParaRPr lang="it-IT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ctr">
              <a:lnSpc>
                <a:spcPts val="1750"/>
              </a:lnSpc>
            </a:pPr>
            <a:r>
              <a:rPr lang="it-IT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Partner Program</a:t>
            </a:r>
          </a:p>
        </p:txBody>
      </p:sp>
      <p:pic>
        <p:nvPicPr>
          <p:cNvPr id="36" name="Immagine 35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CC8325C8-447A-9E78-39CD-80DDF0A6A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8256" y="7218260"/>
            <a:ext cx="2857057" cy="9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6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EB240-ED1D-77F6-137E-5A5C27E55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B5689D-6E4E-1C27-F337-4B17FED02E9B}"/>
              </a:ext>
            </a:extLst>
          </p:cNvPr>
          <p:cNvSpPr txBox="1">
            <a:spLocks/>
          </p:cNvSpPr>
          <p:nvPr/>
        </p:nvSpPr>
        <p:spPr>
          <a:xfrm>
            <a:off x="1113368" y="60844"/>
            <a:ext cx="12403666" cy="684223"/>
          </a:xfrm>
          <a:prstGeom prst="rect">
            <a:avLst/>
          </a:prstGeom>
          <a:solidFill>
            <a:schemeClr val="bg2"/>
          </a:solidFill>
        </p:spPr>
        <p:txBody>
          <a:bodyPr wrap="none" anchor="ctr" anchorCtr="1">
            <a:noAutofit/>
          </a:bodyPr>
          <a:lstStyle/>
          <a:p>
            <a:pPr algn="ctr">
              <a:lnSpc>
                <a:spcPts val="1750"/>
              </a:lnSpc>
            </a:pPr>
            <a:endParaRPr lang="it-IT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ctr">
              <a:lnSpc>
                <a:spcPts val="1750"/>
              </a:lnSpc>
            </a:pP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</a:t>
            </a:r>
            <a:r>
              <a:rPr lang="it-IT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PARTNER PROGRAM</a:t>
            </a:r>
          </a:p>
        </p:txBody>
      </p:sp>
      <p:sp>
        <p:nvSpPr>
          <p:cNvPr id="2" name="Google Shape;696;p9">
            <a:extLst>
              <a:ext uri="{FF2B5EF4-FFF2-40B4-BE49-F238E27FC236}">
                <a16:creationId xmlns:a16="http://schemas.microsoft.com/office/drawing/2014/main" id="{2651E337-BA19-9D53-D52E-B8403B8FC5C8}"/>
              </a:ext>
            </a:extLst>
          </p:cNvPr>
          <p:cNvSpPr txBox="1"/>
          <p:nvPr/>
        </p:nvSpPr>
        <p:spPr>
          <a:xfrm>
            <a:off x="1799345" y="989139"/>
            <a:ext cx="10342688" cy="498447"/>
          </a:xfrm>
          <a:prstGeom prst="rect">
            <a:avLst/>
          </a:prstGeom>
        </p:spPr>
        <p:txBody>
          <a:bodyPr spcFirstLastPara="1" wrap="square" lIns="109653" tIns="109653" rIns="109653" bIns="109653" anchor="ctr" anchorCtr="0">
            <a:spAutoFit/>
          </a:bodyPr>
          <a:lstStyle/>
          <a:p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I nostri partner hanno accesso a risorse </a:t>
            </a:r>
            <a:r>
              <a: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commerciali, marketing e assistenza dedicata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32" name="Google Shape;722;p9">
            <a:extLst>
              <a:ext uri="{FF2B5EF4-FFF2-40B4-BE49-F238E27FC236}">
                <a16:creationId xmlns:a16="http://schemas.microsoft.com/office/drawing/2014/main" id="{F7A2AAAB-C8AD-DDB8-5129-52DE0D31CEE1}"/>
              </a:ext>
            </a:extLst>
          </p:cNvPr>
          <p:cNvSpPr txBox="1"/>
          <p:nvPr/>
        </p:nvSpPr>
        <p:spPr>
          <a:xfrm>
            <a:off x="8638651" y="7283671"/>
            <a:ext cx="5365166" cy="5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53" tIns="109653" rIns="109653" bIns="109653" anchor="t" anchorCtr="0">
            <a:spAutoFit/>
          </a:bodyPr>
          <a:lstStyle/>
          <a:p>
            <a:pPr algn="r">
              <a:spcAft>
                <a:spcPts val="720"/>
              </a:spcAft>
            </a:pPr>
            <a:r>
              <a:rPr lang="en-US" sz="1319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*Special pricing agreement</a:t>
            </a:r>
            <a:endParaRPr sz="1319" dirty="0"/>
          </a:p>
        </p:txBody>
      </p:sp>
      <p:sp>
        <p:nvSpPr>
          <p:cNvPr id="3" name="Google Shape;697;p9">
            <a:extLst>
              <a:ext uri="{FF2B5EF4-FFF2-40B4-BE49-F238E27FC236}">
                <a16:creationId xmlns:a16="http://schemas.microsoft.com/office/drawing/2014/main" id="{5D1D5490-C96B-7A5E-A686-549E39C65FCB}"/>
              </a:ext>
            </a:extLst>
          </p:cNvPr>
          <p:cNvSpPr/>
          <p:nvPr/>
        </p:nvSpPr>
        <p:spPr>
          <a:xfrm>
            <a:off x="5740854" y="2318042"/>
            <a:ext cx="3032127" cy="2889296"/>
          </a:xfrm>
          <a:prstGeom prst="arc">
            <a:avLst>
              <a:gd name="adj1" fmla="val 21578092"/>
              <a:gd name="adj2" fmla="val 21526726"/>
            </a:avLst>
          </a:prstGeom>
          <a:noFill/>
          <a:ln w="19050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9653" tIns="54811" rIns="109653" bIns="54811" anchor="ctr" anchorCtr="0">
            <a:noAutofit/>
          </a:bodyPr>
          <a:lstStyle/>
          <a:p>
            <a:pPr algn="ctr"/>
            <a:endParaRPr sz="2399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1" name="Google Shape;707;p9">
            <a:extLst>
              <a:ext uri="{FF2B5EF4-FFF2-40B4-BE49-F238E27FC236}">
                <a16:creationId xmlns:a16="http://schemas.microsoft.com/office/drawing/2014/main" id="{331A393B-CAF6-B143-A7A8-C0BC39526628}"/>
              </a:ext>
            </a:extLst>
          </p:cNvPr>
          <p:cNvGrpSpPr/>
          <p:nvPr/>
        </p:nvGrpSpPr>
        <p:grpSpPr>
          <a:xfrm>
            <a:off x="365755" y="2530150"/>
            <a:ext cx="5241604" cy="2222432"/>
            <a:chOff x="-2881560" y="1287301"/>
            <a:chExt cx="4861266" cy="1852991"/>
          </a:xfrm>
        </p:grpSpPr>
        <p:sp>
          <p:nvSpPr>
            <p:cNvPr id="12" name="Google Shape;708;p9">
              <a:extLst>
                <a:ext uri="{FF2B5EF4-FFF2-40B4-BE49-F238E27FC236}">
                  <a16:creationId xmlns:a16="http://schemas.microsoft.com/office/drawing/2014/main" id="{9B1F1A64-3A04-8083-6E0D-F68E88A95BFF}"/>
                </a:ext>
              </a:extLst>
            </p:cNvPr>
            <p:cNvSpPr txBox="1"/>
            <p:nvPr/>
          </p:nvSpPr>
          <p:spPr>
            <a:xfrm>
              <a:off x="-2881560" y="1611301"/>
              <a:ext cx="4861200" cy="1528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720"/>
                </a:spcBef>
              </a:pPr>
              <a:r>
                <a:rPr lang="it-IT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Portale</a:t>
              </a: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dedicato</a:t>
              </a:r>
              <a:endParaRPr lang="en-US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  <a:p>
              <a:pPr algn="r">
                <a:spcBef>
                  <a:spcPts val="720"/>
                </a:spcBef>
              </a:pPr>
              <a:r>
                <a:rPr lang="en-US" b="1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Documentazione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Tecnica</a:t>
              </a:r>
              <a:endParaRPr lang="en-US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  <a:p>
              <a:pPr algn="r">
                <a:spcBef>
                  <a:spcPts val="720"/>
                </a:spcBef>
              </a:pPr>
              <a:r>
                <a:rPr lang="en-US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Tutorials e webinars</a:t>
              </a:r>
            </a:p>
            <a:p>
              <a:pPr algn="r">
                <a:spcBef>
                  <a:spcPts val="720"/>
                </a:spcBef>
              </a:pP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Materiale</a:t>
              </a:r>
              <a:r>
                <a:rPr lang="en-US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Sales &amp; Marketing</a:t>
              </a:r>
            </a:p>
            <a:p>
              <a:pPr marL="285750" indent="-285750" algn="r">
                <a:spcBef>
                  <a:spcPts val="720"/>
                </a:spcBef>
                <a:buFont typeface="Arial" panose="020B0604020202020204" pitchFamily="34" charset="0"/>
                <a:buChar char="•"/>
              </a:pPr>
              <a:endParaRPr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</p:txBody>
        </p:sp>
        <p:sp>
          <p:nvSpPr>
            <p:cNvPr id="13" name="Google Shape;709;p9">
              <a:extLst>
                <a:ext uri="{FF2B5EF4-FFF2-40B4-BE49-F238E27FC236}">
                  <a16:creationId xmlns:a16="http://schemas.microsoft.com/office/drawing/2014/main" id="{D15ED439-AC79-AF80-493B-38B9E8F4BAE3}"/>
                </a:ext>
              </a:extLst>
            </p:cNvPr>
            <p:cNvSpPr/>
            <p:nvPr/>
          </p:nvSpPr>
          <p:spPr>
            <a:xfrm>
              <a:off x="336606" y="1287301"/>
              <a:ext cx="164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/>
              <a:r>
                <a:rPr lang="en-US" sz="1919" b="1" dirty="0">
                  <a:solidFill>
                    <a:srgbClr val="0F4F77"/>
                  </a:solidFill>
                  <a:latin typeface="Roboto"/>
                  <a:ea typeface="Roboto"/>
                  <a:cs typeface="Roboto"/>
                  <a:sym typeface="Roboto"/>
                </a:rPr>
                <a:t>RESOURCES</a:t>
              </a:r>
              <a:endParaRPr sz="1919" dirty="0">
                <a:solidFill>
                  <a:srgbClr val="0F4F7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Google Shape;704;p9">
            <a:extLst>
              <a:ext uri="{FF2B5EF4-FFF2-40B4-BE49-F238E27FC236}">
                <a16:creationId xmlns:a16="http://schemas.microsoft.com/office/drawing/2014/main" id="{16276614-3881-7480-C324-10D22EED0109}"/>
              </a:ext>
            </a:extLst>
          </p:cNvPr>
          <p:cNvGrpSpPr/>
          <p:nvPr/>
        </p:nvGrpSpPr>
        <p:grpSpPr>
          <a:xfrm>
            <a:off x="8927547" y="2530150"/>
            <a:ext cx="5365166" cy="1496594"/>
            <a:chOff x="7174418" y="1276384"/>
            <a:chExt cx="4665520" cy="1247811"/>
          </a:xfrm>
        </p:grpSpPr>
        <p:sp>
          <p:nvSpPr>
            <p:cNvPr id="24" name="Google Shape;705;p9">
              <a:extLst>
                <a:ext uri="{FF2B5EF4-FFF2-40B4-BE49-F238E27FC236}">
                  <a16:creationId xmlns:a16="http://schemas.microsoft.com/office/drawing/2014/main" id="{74E659F7-E040-90FD-DC33-A7C0726EBAE8}"/>
                </a:ext>
              </a:extLst>
            </p:cNvPr>
            <p:cNvSpPr txBox="1"/>
            <p:nvPr/>
          </p:nvSpPr>
          <p:spPr>
            <a:xfrm>
              <a:off x="7174418" y="1600384"/>
              <a:ext cx="4665520" cy="923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Team dedicati alla </a:t>
              </a:r>
              <a:r>
                <a:rPr lang="it-IT" b="1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pre</a:t>
              </a:r>
              <a:r>
                <a:rPr lang="it-IT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-vendita</a:t>
              </a: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 ed al </a:t>
              </a:r>
              <a:r>
                <a:rPr lang="it-IT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supporto tecnico</a:t>
              </a:r>
            </a:p>
            <a:p>
              <a:endPara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endParaRPr>
            </a:p>
            <a:p>
              <a:r>
                <a:rPr lang="it-IT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Servizi professionali </a:t>
              </a: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per</a:t>
              </a:r>
              <a:r>
                <a:rPr lang="it-IT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 </a:t>
              </a: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soluzioni su misura*</a:t>
              </a:r>
            </a:p>
          </p:txBody>
        </p:sp>
        <p:sp>
          <p:nvSpPr>
            <p:cNvPr id="25" name="Google Shape;706;p9">
              <a:extLst>
                <a:ext uri="{FF2B5EF4-FFF2-40B4-BE49-F238E27FC236}">
                  <a16:creationId xmlns:a16="http://schemas.microsoft.com/office/drawing/2014/main" id="{89ACAFD1-FA56-C93E-2C2B-15AB99F45A9B}"/>
                </a:ext>
              </a:extLst>
            </p:cNvPr>
            <p:cNvSpPr/>
            <p:nvPr/>
          </p:nvSpPr>
          <p:spPr>
            <a:xfrm>
              <a:off x="7174423" y="1276384"/>
              <a:ext cx="2247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919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SUPPORT</a:t>
              </a:r>
              <a:endParaRPr sz="1799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" name="Google Shape;710;p9">
            <a:extLst>
              <a:ext uri="{FF2B5EF4-FFF2-40B4-BE49-F238E27FC236}">
                <a16:creationId xmlns:a16="http://schemas.microsoft.com/office/drawing/2014/main" id="{61E5E925-557F-59FE-0638-510ADBB54289}"/>
              </a:ext>
            </a:extLst>
          </p:cNvPr>
          <p:cNvGrpSpPr/>
          <p:nvPr/>
        </p:nvGrpSpPr>
        <p:grpSpPr>
          <a:xfrm>
            <a:off x="8927547" y="4753895"/>
            <a:ext cx="5365166" cy="1855682"/>
            <a:chOff x="7174423" y="1276392"/>
            <a:chExt cx="4896881" cy="1547207"/>
          </a:xfrm>
        </p:grpSpPr>
        <p:sp>
          <p:nvSpPr>
            <p:cNvPr id="27" name="Google Shape;711;p9">
              <a:extLst>
                <a:ext uri="{FF2B5EF4-FFF2-40B4-BE49-F238E27FC236}">
                  <a16:creationId xmlns:a16="http://schemas.microsoft.com/office/drawing/2014/main" id="{F1AAAA4D-7CEB-F08E-5A1C-075BC57027CD}"/>
                </a:ext>
              </a:extLst>
            </p:cNvPr>
            <p:cNvSpPr txBox="1"/>
            <p:nvPr/>
          </p:nvSpPr>
          <p:spPr>
            <a:xfrm>
              <a:off x="7174423" y="1600405"/>
              <a:ext cx="4896881" cy="1223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spcBef>
                  <a:spcPts val="720"/>
                </a:spcBef>
              </a:pPr>
              <a:r>
                <a:rPr lang="en-US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Direct Channel 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(</a:t>
              </a: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Supporto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</a:t>
              </a: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Tecnico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</a:t>
              </a: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dedicato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)</a:t>
              </a:r>
            </a:p>
            <a:p>
              <a:pPr>
                <a:spcBef>
                  <a:spcPts val="720"/>
                </a:spcBef>
              </a:pPr>
              <a:endParaRPr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  <a:p>
              <a:pPr>
                <a:spcBef>
                  <a:spcPts val="720"/>
                </a:spcBef>
                <a:spcAft>
                  <a:spcPts val="720"/>
                </a:spcAft>
              </a:pPr>
              <a:r>
                <a:rPr lang="en-US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Feedback channel 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per </a:t>
              </a: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proporre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</a:t>
              </a: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nuove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features</a:t>
              </a:r>
              <a:endParaRPr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</p:txBody>
        </p:sp>
        <p:sp>
          <p:nvSpPr>
            <p:cNvPr id="28" name="Google Shape;712;p9">
              <a:extLst>
                <a:ext uri="{FF2B5EF4-FFF2-40B4-BE49-F238E27FC236}">
                  <a16:creationId xmlns:a16="http://schemas.microsoft.com/office/drawing/2014/main" id="{9015D48D-0DC0-F529-9D26-0677BE4B9242}"/>
                </a:ext>
              </a:extLst>
            </p:cNvPr>
            <p:cNvSpPr/>
            <p:nvPr/>
          </p:nvSpPr>
          <p:spPr>
            <a:xfrm>
              <a:off x="7174424" y="1276392"/>
              <a:ext cx="168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919" b="1" dirty="0">
                  <a:solidFill>
                    <a:srgbClr val="40434A"/>
                  </a:solidFill>
                  <a:latin typeface="Roboto"/>
                  <a:ea typeface="Roboto"/>
                  <a:cs typeface="Roboto"/>
                  <a:sym typeface="Roboto"/>
                </a:rPr>
                <a:t>NETWORKING</a:t>
              </a:r>
              <a:endParaRPr sz="1919" b="1" dirty="0">
                <a:solidFill>
                  <a:srgbClr val="40434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" name="Google Shape;701;p9">
            <a:extLst>
              <a:ext uri="{FF2B5EF4-FFF2-40B4-BE49-F238E27FC236}">
                <a16:creationId xmlns:a16="http://schemas.microsoft.com/office/drawing/2014/main" id="{414553AF-FBE3-2DDE-C0F1-22C655B45992}"/>
              </a:ext>
            </a:extLst>
          </p:cNvPr>
          <p:cNvGrpSpPr/>
          <p:nvPr/>
        </p:nvGrpSpPr>
        <p:grpSpPr>
          <a:xfrm>
            <a:off x="365553" y="4674801"/>
            <a:ext cx="5242008" cy="2132696"/>
            <a:chOff x="-2881852" y="3092677"/>
            <a:chExt cx="4524915" cy="1778173"/>
          </a:xfrm>
        </p:grpSpPr>
        <p:sp>
          <p:nvSpPr>
            <p:cNvPr id="34" name="Google Shape;702;p9">
              <a:extLst>
                <a:ext uri="{FF2B5EF4-FFF2-40B4-BE49-F238E27FC236}">
                  <a16:creationId xmlns:a16="http://schemas.microsoft.com/office/drawing/2014/main" id="{AB204879-0D63-173D-2F58-34C481F9834E}"/>
                </a:ext>
              </a:extLst>
            </p:cNvPr>
            <p:cNvSpPr txBox="1"/>
            <p:nvPr/>
          </p:nvSpPr>
          <p:spPr>
            <a:xfrm>
              <a:off x="-2881852" y="3416703"/>
              <a:ext cx="4524901" cy="145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720"/>
                </a:spcBef>
              </a:pP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Documentazione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</a:t>
              </a:r>
              <a:r>
                <a:rPr lang="en-US" b="1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mancante</a:t>
              </a:r>
              <a:r>
                <a:rPr lang="en-US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o incomplete</a:t>
              </a:r>
            </a:p>
            <a:p>
              <a:pPr algn="r">
                <a:spcBef>
                  <a:spcPts val="720"/>
                </a:spcBef>
              </a:pPr>
              <a:r>
                <a:rPr lang="en-US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Refactoring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</a:t>
              </a: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vecchie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procedure</a:t>
              </a:r>
            </a:p>
            <a:p>
              <a:pPr algn="r">
                <a:spcBef>
                  <a:spcPts val="720"/>
                </a:spcBef>
              </a:pPr>
              <a:r>
                <a:rPr lang="en-US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Integrazione</a:t>
              </a:r>
              <a:r>
                <a:rPr lang="en-US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 Doc per </a:t>
              </a:r>
              <a:r>
                <a:rPr lang="en-US" b="1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  <a:sym typeface="Roboto"/>
                </a:rPr>
                <a:t>Complianace</a:t>
              </a:r>
              <a:endParaRPr lang="en-US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  <a:p>
              <a:pPr algn="r">
                <a:spcBef>
                  <a:spcPts val="720"/>
                </a:spcBef>
              </a:pP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Aggiornamenti incrementali della </a:t>
              </a:r>
              <a:r>
                <a:rPr lang="it-IT" b="1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KB SW </a:t>
              </a: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(</a:t>
              </a:r>
              <a:r>
                <a:rPr lang="it-IT" dirty="0" err="1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Continuous</a:t>
              </a:r>
              <a:r>
                <a:rPr lang="it-IT" dirty="0">
                  <a:solidFill>
                    <a:srgbClr val="3257B8"/>
                  </a:solidFill>
                  <a:latin typeface="Poppins" panose="00000500000000000000" pitchFamily="2" charset="0"/>
                  <a:ea typeface="Roboto Slab" pitchFamily="34" charset="-122"/>
                  <a:cs typeface="Poppins" panose="00000500000000000000" pitchFamily="2" charset="0"/>
                </a:rPr>
                <a:t> doc update)</a:t>
              </a:r>
              <a:endParaRPr lang="en-US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  <a:sym typeface="Roboto"/>
              </a:endParaRPr>
            </a:p>
          </p:txBody>
        </p:sp>
        <p:sp>
          <p:nvSpPr>
            <p:cNvPr id="35" name="Google Shape;703;p9">
              <a:extLst>
                <a:ext uri="{FF2B5EF4-FFF2-40B4-BE49-F238E27FC236}">
                  <a16:creationId xmlns:a16="http://schemas.microsoft.com/office/drawing/2014/main" id="{7F3D0DDB-FAB4-3F8E-AB71-419B4483074A}"/>
                </a:ext>
              </a:extLst>
            </p:cNvPr>
            <p:cNvSpPr/>
            <p:nvPr/>
          </p:nvSpPr>
          <p:spPr>
            <a:xfrm>
              <a:off x="41663" y="3092677"/>
              <a:ext cx="160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/>
              <a:r>
                <a:rPr lang="en-US" sz="1919" b="1" dirty="0">
                  <a:solidFill>
                    <a:srgbClr val="146156"/>
                  </a:solidFill>
                  <a:latin typeface="Roboto"/>
                  <a:ea typeface="Roboto"/>
                  <a:cs typeface="Roboto"/>
                  <a:sym typeface="Roboto"/>
                </a:rPr>
                <a:t>UPSELLING</a:t>
              </a:r>
              <a:endParaRPr sz="1799" dirty="0">
                <a:solidFill>
                  <a:srgbClr val="14615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" name="Elemento grafico 53">
            <a:extLst>
              <a:ext uri="{FF2B5EF4-FFF2-40B4-BE49-F238E27FC236}">
                <a16:creationId xmlns:a16="http://schemas.microsoft.com/office/drawing/2014/main" id="{6F64399F-42BF-77C5-7745-0B7701A3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11631" y="2238705"/>
            <a:ext cx="914400" cy="914400"/>
          </a:xfrm>
          <a:prstGeom prst="rect">
            <a:avLst/>
          </a:prstGeom>
        </p:spPr>
      </p:pic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5C13DA32-D453-2933-6223-79D3E1DDC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93904" y="2146130"/>
            <a:ext cx="914400" cy="914400"/>
          </a:xfrm>
          <a:prstGeom prst="rect">
            <a:avLst/>
          </a:prstGeom>
        </p:spPr>
      </p:pic>
      <p:pic>
        <p:nvPicPr>
          <p:cNvPr id="39" name="Elemento grafico 38" descr="Connessioni con riempimento a tinta unita">
            <a:extLst>
              <a:ext uri="{FF2B5EF4-FFF2-40B4-BE49-F238E27FC236}">
                <a16:creationId xmlns:a16="http://schemas.microsoft.com/office/drawing/2014/main" id="{29EAD335-EFDD-B3EF-A914-81B030604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8581" y="4464850"/>
            <a:ext cx="914400" cy="914400"/>
          </a:xfrm>
          <a:prstGeom prst="rect">
            <a:avLst/>
          </a:prstGeom>
        </p:spPr>
      </p:pic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B57C7BDC-EDEB-B112-E15A-29913B59E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40783" y="44596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07442-23A1-E7FB-427A-21D407F0C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4D82073-09A5-2D5D-B6CB-670537536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556"/>
            <a:ext cx="14646237" cy="82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9"/>
    </mc:Choice>
    <mc:Fallback xmlns="">
      <p:transition spd="slow" advTm="6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879392-3EC5-8AAE-22B6-503F6C4AE993}"/>
              </a:ext>
            </a:extLst>
          </p:cNvPr>
          <p:cNvSpPr txBox="1"/>
          <p:nvPr/>
        </p:nvSpPr>
        <p:spPr>
          <a:xfrm>
            <a:off x="528033" y="1160763"/>
            <a:ext cx="13909184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600"/>
              </a:spcAft>
              <a:buNone/>
            </a:pPr>
            <a:r>
              <a:rPr lang="it-IT" b="1" dirty="0" err="1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è un prodotto di </a:t>
            </a:r>
            <a:r>
              <a: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Blazar Group 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posizionato come unica soluzione </a:t>
            </a:r>
            <a:r>
              <a: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AI 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«On-</a:t>
            </a:r>
            <a:r>
              <a:rPr lang="it-IT" dirty="0" err="1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Premises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», </a:t>
            </a:r>
            <a:r>
              <a: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Docs-</a:t>
            </a:r>
            <a:r>
              <a:rPr lang="it-IT" b="1" dirty="0" err="1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As</a:t>
            </a:r>
            <a:r>
              <a: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-Code,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brevettata, per la  generazione automatica della documentazione tecnica a partire dal codice sorgente e per "</a:t>
            </a:r>
            <a:r>
              <a:rPr lang="it-IT" b="1" dirty="0" err="1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quality</a:t>
            </a:r>
            <a:r>
              <a:rPr lang="it-IT" b="1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-check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" del codice stesso.. 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  <a:buNone/>
            </a:pP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L'algoritmo LLM-</a:t>
            </a:r>
            <a:r>
              <a:rPr lang="it-IT" dirty="0" err="1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Driven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proprietario elabora l'intera </a:t>
            </a:r>
            <a:r>
              <a:rPr lang="it-IT" dirty="0" err="1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codebase</a:t>
            </a: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di progetto — di qualsiasi complessità, inclusi linguaggi legacy come COBOL e VB — senza mai esporre il codice a reti pubbliche o servizi cloud di terze parti. 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  <a:buNone/>
            </a:pPr>
            <a:r>
              <a:rPr lang="it-IT" dirty="0">
                <a:solidFill>
                  <a:srgbClr val="3257B8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Viene fornita in un appliance hardware dedicato, in comodato d'uso gratuito, pronta all'uso in modalità plug and play.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931BEC-538D-73DC-B5C0-8CDE370D31DE}"/>
              </a:ext>
            </a:extLst>
          </p:cNvPr>
          <p:cNvSpPr txBox="1"/>
          <p:nvPr/>
        </p:nvSpPr>
        <p:spPr>
          <a:xfrm>
            <a:off x="7243159" y="3625815"/>
            <a:ext cx="7194058" cy="4342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spcAft>
                <a:spcPts val="1125"/>
              </a:spcAft>
              <a:buNone/>
              <a:defRPr sz="1600" b="1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defRPr>
            </a:lvl1pPr>
          </a:lstStyle>
          <a:p>
            <a:r>
              <a:rPr lang="it-IT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Casi d'Uso</a:t>
            </a:r>
          </a:p>
          <a:p>
            <a:endParaRPr lang="it-IT" dirty="0"/>
          </a:p>
          <a:p>
            <a:r>
              <a:rPr lang="it-IT" dirty="0" err="1"/>
              <a:t>Onboarding</a:t>
            </a:r>
            <a:r>
              <a:rPr lang="it-IT" dirty="0"/>
              <a:t> Rapido </a:t>
            </a:r>
            <a:r>
              <a:rPr lang="it-IT" b="0" dirty="0"/>
              <a:t>Nuovi developer UP-&amp;-RUN grazie a </a:t>
            </a:r>
            <a:r>
              <a:rPr lang="it-IT" b="0" dirty="0" err="1"/>
              <a:t>docs</a:t>
            </a:r>
            <a:r>
              <a:rPr lang="it-IT" b="0" dirty="0"/>
              <a:t> completa e aggiornata</a:t>
            </a:r>
          </a:p>
          <a:p>
            <a:r>
              <a:rPr lang="it-IT" dirty="0"/>
              <a:t>Codice Legacy </a:t>
            </a:r>
            <a:r>
              <a:rPr lang="it-IT" b="0" dirty="0"/>
              <a:t>Comprensione accelerata di sistemi complessi e storici</a:t>
            </a:r>
          </a:p>
          <a:p>
            <a:r>
              <a:rPr lang="it-IT" dirty="0"/>
              <a:t>Audit &amp; Compliance </a:t>
            </a:r>
            <a:r>
              <a:rPr lang="it-IT" b="0" dirty="0"/>
              <a:t>Documentazione tracciabile per controlli e certificazioni</a:t>
            </a:r>
          </a:p>
          <a:p>
            <a:r>
              <a:rPr lang="it-IT" dirty="0"/>
              <a:t>Debito Tecnico </a:t>
            </a:r>
            <a:r>
              <a:rPr lang="it-IT" b="0" dirty="0"/>
              <a:t>Riduzione knowledge silos e </a:t>
            </a:r>
            <a:r>
              <a:rPr lang="it-IT" b="0" dirty="0" err="1"/>
              <a:t>rework</a:t>
            </a:r>
            <a:endParaRPr lang="it-IT" b="0" dirty="0"/>
          </a:p>
          <a:p>
            <a:r>
              <a:rPr lang="it-IT" dirty="0"/>
              <a:t>Standardizzazione </a:t>
            </a:r>
            <a:r>
              <a:rPr lang="it-IT" b="0" dirty="0"/>
              <a:t>Stile e struttura coerenti su team e progetti</a:t>
            </a:r>
          </a:p>
          <a:p>
            <a:r>
              <a:rPr lang="it-IT" dirty="0"/>
              <a:t>Software </a:t>
            </a:r>
            <a:r>
              <a:rPr lang="it-IT" dirty="0" err="1"/>
              <a:t>Factory</a:t>
            </a:r>
            <a:r>
              <a:rPr lang="it-IT" dirty="0"/>
              <a:t> </a:t>
            </a:r>
            <a:r>
              <a:rPr lang="it-IT" b="0" dirty="0"/>
              <a:t>Maggiore velocità e qualità percepita verso i clienti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FB56E2-732F-2934-1F84-D16F5AB2F209}"/>
              </a:ext>
            </a:extLst>
          </p:cNvPr>
          <p:cNvSpPr txBox="1"/>
          <p:nvPr/>
        </p:nvSpPr>
        <p:spPr>
          <a:xfrm>
            <a:off x="528032" y="3634564"/>
            <a:ext cx="6444267" cy="335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Unique</a:t>
            </a:r>
            <a:r>
              <a:rPr lang="it-IT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Selling </a:t>
            </a: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Proposition</a:t>
            </a:r>
            <a:endParaRPr lang="it-IT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l">
              <a:spcAft>
                <a:spcPts val="1125"/>
              </a:spcAft>
              <a:buNone/>
            </a:pPr>
            <a:endParaRPr lang="it-IT" sz="1600" b="1" dirty="0">
              <a:solidFill>
                <a:srgbClr val="3257B8"/>
              </a:solidFill>
              <a:latin typeface="Poppins" pitchFamily="2" charset="77"/>
              <a:ea typeface="Roboto Slab" pitchFamily="34" charset="-122"/>
              <a:cs typeface="Poppins" pitchFamily="2" charset="77"/>
            </a:endParaRPr>
          </a:p>
          <a:p>
            <a:pPr algn="l">
              <a:spcAft>
                <a:spcPts val="1125"/>
              </a:spcAft>
              <a:buNone/>
            </a:pP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AI On-Premise 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Controllo totale dei dati, zero lock-in cloud</a:t>
            </a:r>
          </a:p>
          <a:p>
            <a:pPr algn="l">
              <a:spcAft>
                <a:spcPts val="1125"/>
              </a:spcAft>
              <a:buNone/>
            </a:pP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Docs-</a:t>
            </a:r>
            <a:r>
              <a:rPr lang="it-IT" sz="1600" b="1" dirty="0" err="1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as</a:t>
            </a: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-Code </a:t>
            </a:r>
            <a:r>
              <a:rPr lang="it-IT" sz="1600" dirty="0" err="1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Markdown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 + </a:t>
            </a:r>
            <a:r>
              <a:rPr lang="it-IT" sz="1600" dirty="0" err="1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Git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 + CI/CD nativi</a:t>
            </a:r>
          </a:p>
          <a:p>
            <a:pPr algn="l">
              <a:spcAft>
                <a:spcPts val="1125"/>
              </a:spcAft>
              <a:buNone/>
            </a:pP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Analisi Tecnica 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Componenti, dipendenze, flussi strutturati</a:t>
            </a:r>
          </a:p>
          <a:p>
            <a:pPr algn="l">
              <a:spcAft>
                <a:spcPts val="1125"/>
              </a:spcAft>
              <a:buNone/>
            </a:pP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Scalabilità </a:t>
            </a:r>
            <a:r>
              <a:rPr lang="it-IT" sz="1600" dirty="0" err="1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Codebase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 grandi, multi-linguaggio, legacy</a:t>
            </a:r>
          </a:p>
          <a:p>
            <a:pPr algn="l">
              <a:spcAft>
                <a:spcPts val="1125"/>
              </a:spcAft>
              <a:buNone/>
            </a:pP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ROI Immediato 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Meno tempo speso, più produttività</a:t>
            </a:r>
          </a:p>
          <a:p>
            <a:pPr algn="l">
              <a:spcAft>
                <a:spcPts val="1125"/>
              </a:spcAft>
              <a:buNone/>
            </a:pPr>
            <a:r>
              <a:rPr lang="it-IT" sz="1600" b="1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Industriale 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Sistema </a:t>
            </a:r>
            <a:r>
              <a:rPr lang="it-IT" sz="1600" dirty="0" err="1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enterprise</a:t>
            </a:r>
            <a:r>
              <a:rPr lang="it-IT" sz="1600" dirty="0">
                <a:solidFill>
                  <a:srgbClr val="3257B8"/>
                </a:solidFill>
                <a:latin typeface="Poppins" pitchFamily="2" charset="77"/>
                <a:ea typeface="Roboto Slab" pitchFamily="34" charset="-122"/>
                <a:cs typeface="Poppins" pitchFamily="2" charset="77"/>
              </a:rPr>
              <a:t>, non solo AI generativa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455927-92BB-9D12-AA11-A3189F20812B}"/>
              </a:ext>
            </a:extLst>
          </p:cNvPr>
          <p:cNvSpPr txBox="1">
            <a:spLocks/>
          </p:cNvSpPr>
          <p:nvPr/>
        </p:nvSpPr>
        <p:spPr>
          <a:xfrm>
            <a:off x="3407624" y="60843"/>
            <a:ext cx="8208643" cy="587339"/>
          </a:xfrm>
          <a:prstGeom prst="rect">
            <a:avLst/>
          </a:prstGeom>
          <a:solidFill>
            <a:schemeClr val="bg2"/>
          </a:solidFill>
        </p:spPr>
        <p:txBody>
          <a:bodyPr wrap="none" anchor="ctr" anchorCtr="1">
            <a:noAutofit/>
          </a:bodyPr>
          <a:lstStyle/>
          <a:p>
            <a:pPr algn="ctr">
              <a:lnSpc>
                <a:spcPts val="1750"/>
              </a:lnSpc>
            </a:pP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</a:t>
            </a:r>
            <a:endParaRPr lang="it-IT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1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3A242ED-4914-3319-3ADC-3E9A7E3EE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03189"/>
              </p:ext>
            </p:extLst>
          </p:nvPr>
        </p:nvGraphicFramePr>
        <p:xfrm>
          <a:off x="772732" y="1030310"/>
          <a:ext cx="13239481" cy="6397426"/>
        </p:xfrm>
        <a:graphic>
          <a:graphicData uri="http://schemas.openxmlformats.org/drawingml/2006/table">
            <a:tbl>
              <a:tblPr/>
              <a:tblGrid>
                <a:gridCol w="1901020">
                  <a:extLst>
                    <a:ext uri="{9D8B030D-6E8A-4147-A177-3AD203B41FA5}">
                      <a16:colId xmlns:a16="http://schemas.microsoft.com/office/drawing/2014/main" val="2512141229"/>
                    </a:ext>
                  </a:extLst>
                </a:gridCol>
                <a:gridCol w="798653">
                  <a:extLst>
                    <a:ext uri="{9D8B030D-6E8A-4147-A177-3AD203B41FA5}">
                      <a16:colId xmlns:a16="http://schemas.microsoft.com/office/drawing/2014/main" val="1460306464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val="143498520"/>
                    </a:ext>
                  </a:extLst>
                </a:gridCol>
                <a:gridCol w="682906">
                  <a:extLst>
                    <a:ext uri="{9D8B030D-6E8A-4147-A177-3AD203B41FA5}">
                      <a16:colId xmlns:a16="http://schemas.microsoft.com/office/drawing/2014/main" val="157281557"/>
                    </a:ext>
                  </a:extLst>
                </a:gridCol>
                <a:gridCol w="671332">
                  <a:extLst>
                    <a:ext uri="{9D8B030D-6E8A-4147-A177-3AD203B41FA5}">
                      <a16:colId xmlns:a16="http://schemas.microsoft.com/office/drawing/2014/main" val="1416246000"/>
                    </a:ext>
                  </a:extLst>
                </a:gridCol>
                <a:gridCol w="1412725">
                  <a:extLst>
                    <a:ext uri="{9D8B030D-6E8A-4147-A177-3AD203B41FA5}">
                      <a16:colId xmlns:a16="http://schemas.microsoft.com/office/drawing/2014/main" val="176096365"/>
                    </a:ext>
                  </a:extLst>
                </a:gridCol>
                <a:gridCol w="1527244">
                  <a:extLst>
                    <a:ext uri="{9D8B030D-6E8A-4147-A177-3AD203B41FA5}">
                      <a16:colId xmlns:a16="http://schemas.microsoft.com/office/drawing/2014/main" val="1117526198"/>
                    </a:ext>
                  </a:extLst>
                </a:gridCol>
                <a:gridCol w="1653671">
                  <a:extLst>
                    <a:ext uri="{9D8B030D-6E8A-4147-A177-3AD203B41FA5}">
                      <a16:colId xmlns:a16="http://schemas.microsoft.com/office/drawing/2014/main" val="1357763980"/>
                    </a:ext>
                  </a:extLst>
                </a:gridCol>
                <a:gridCol w="1289560">
                  <a:extLst>
                    <a:ext uri="{9D8B030D-6E8A-4147-A177-3AD203B41FA5}">
                      <a16:colId xmlns:a16="http://schemas.microsoft.com/office/drawing/2014/main" val="1899102655"/>
                    </a:ext>
                  </a:extLst>
                </a:gridCol>
                <a:gridCol w="2596314">
                  <a:extLst>
                    <a:ext uri="{9D8B030D-6E8A-4147-A177-3AD203B41FA5}">
                      <a16:colId xmlns:a16="http://schemas.microsoft.com/office/drawing/2014/main" val="3749542788"/>
                    </a:ext>
                  </a:extLst>
                </a:gridCol>
              </a:tblGrid>
              <a:tr h="63550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Prodotto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COBOL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VB / VB.NET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Java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C#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Motore AI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Deployment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Output Doc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Prezzo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Note Chiave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31657"/>
                  </a:ext>
                </a:extLst>
              </a:tr>
              <a:tr h="728310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ForgeDoc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LLM proprietario brevettato </a:t>
                      </a:r>
                    </a:p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(On-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Premises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On-</a:t>
                      </a:r>
                      <a:r>
                        <a:rPr lang="it-IT" sz="1000" b="1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Premises</a:t>
                      </a:r>
                      <a:r>
                        <a:rPr lang="it-IT" sz="1000" b="1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(appliance incluso)</a:t>
                      </a:r>
                      <a:endParaRPr lang="it-IT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Analisi tecnica completa, Markdown, Git, 50+ lingue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DaaS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/ Licenza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UNICA soluzione AI on-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prem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brevettata. Nessun dato in cloud. 100x vs manuale. Algoritmo LLM-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Driven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specializzato.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354309"/>
                  </a:ext>
                </a:extLst>
              </a:tr>
              <a:tr h="591136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KOMMENT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LLM multi-modello proprietario + QA integrata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Cloud SaaS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Wiki, commenti 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inline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API 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docs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README, diagrammi archi.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Scale plan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90+ linguaggi. Pipeline CI/CD nativa. PR Markdown automatiche. Clienti: Pfizer, Citrix, AWS.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010095"/>
                  </a:ext>
                </a:extLst>
              </a:tr>
              <a:tr h="743398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Document360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91B1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91B1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92400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Parziale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2400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Parziale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Eddy AI (GPT-based, generazione contenuti)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Cloud SaaS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Knowledge base, user 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manuals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API 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docs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Swagger</a:t>
                      </a: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), SOP, chatbot AI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 $199/mese (Professional)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NON analizza codice sorgente direttamente. Piattaforma KB per documentazione tecnica strutturata e API docs.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535686"/>
                  </a:ext>
                </a:extLst>
              </a:tr>
              <a:tr h="743398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IBM watsonx Code Assist. for Z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Completo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91B1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91B1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IBM Granite LLM (specializzato COBOL)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IBM Cloud / On-</a:t>
                      </a:r>
                      <a:r>
                        <a:rPr lang="it-IT" sz="1000" b="1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prem</a:t>
                      </a:r>
                      <a:r>
                        <a:rPr lang="it-IT" sz="1000" b="1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IBM </a:t>
                      </a:r>
                      <a:r>
                        <a:rPr lang="it-IT" sz="1000" b="1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Z</a:t>
                      </a:r>
                      <a:endParaRPr lang="it-IT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Docs COBOL, trasformazione COBOL→Java, analisi mainframe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Enterprise (pricing su richiesta)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Specializzato COBOL mainframe IBM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Z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Trasformazione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COBOL→Java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Solo ecosistema IBM.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798505"/>
                  </a:ext>
                </a:extLst>
              </a:tr>
              <a:tr h="591136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Kodesage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LLM + analisi statica del codice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Cloud / VPC / On-</a:t>
                      </a:r>
                      <a:r>
                        <a:rPr lang="it-IT" sz="1000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prem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Wiki sistema, docs funzione, test, diagrammi, Confluence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Enterprise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Focus legacy: COBOL,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PowerBuilder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SAP, Oracle Forms. Integrazione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Jira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nativa.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599345"/>
                  </a:ext>
                </a:extLst>
              </a:tr>
              <a:tr h="591136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DocuWriter.ai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GPT-4 / LLM cloud (OpenAI)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Cloud SaaS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API docs (Swagger/JSON), UML, test suite, n8n workflow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Crediti a consumo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Supporto universale.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Swagger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nativo. Nessun storage del codice. Integrazione n8n.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838245"/>
                  </a:ext>
                </a:extLst>
              </a:tr>
              <a:tr h="591136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Swimm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LLM + ranking relazionale statico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Cloud SaaS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Docs repo, snippet, PR docs, branch docs, Auto-docs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Enterprise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Auto-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language-agnostic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Aggiornamento a ogni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commit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Snippet2doc, PR2doc.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67820"/>
                  </a:ext>
                </a:extLst>
              </a:tr>
              <a:tr h="591136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GitHub Copilot</a:t>
                      </a: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2400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Limitato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OpenAI Codex / GPT-4o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Cloud SaaS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Commenti inline, docstring, README (suggeriti in IDE)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 $10/mese per utente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Integrazione IDE diretta. Non specializzato in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documentation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COBOL con risultati variabili.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100281"/>
                  </a:ext>
                </a:extLst>
              </a:tr>
              <a:tr h="591136"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Doxygen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91B1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>
                          <a:solidFill>
                            <a:srgbClr val="991B1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6653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Nessuno (rule-based, open source)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On-</a:t>
                      </a:r>
                      <a:r>
                        <a:rPr lang="it-IT" sz="1000" b="1" dirty="0" err="1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Premises</a:t>
                      </a:r>
                      <a:r>
                        <a:rPr lang="it-IT" sz="1000" b="1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(open source)</a:t>
                      </a:r>
                      <a:endParaRPr lang="it-IT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HTML, PDF, LaTeX, XML, RTF, UML class/collab. diagrams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11182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Gratuito (open source)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 consolidato, robusto, maturo. Richiede commenti strutturati. Nessun AI.</a:t>
                      </a:r>
                    </a:p>
                  </a:txBody>
                  <a:tcPr marL="85796" marR="85796" marT="55154" marB="55154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75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34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A3DBF33-EBDD-3A8B-FD15-B1C8B282817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69736772"/>
              </p:ext>
            </p:extLst>
          </p:nvPr>
        </p:nvGraphicFramePr>
        <p:xfrm>
          <a:off x="869430" y="1169233"/>
          <a:ext cx="13043340" cy="6463035"/>
        </p:xfrm>
        <a:graphic>
          <a:graphicData uri="http://schemas.openxmlformats.org/drawingml/2006/table">
            <a:tbl>
              <a:tblPr firstCol="1">
                <a:tableStyleId>{5940675A-B579-460E-94D1-54222C63F5DA}</a:tableStyleId>
              </a:tblPr>
              <a:tblGrid>
                <a:gridCol w="2441461">
                  <a:extLst>
                    <a:ext uri="{9D8B030D-6E8A-4147-A177-3AD203B41FA5}">
                      <a16:colId xmlns:a16="http://schemas.microsoft.com/office/drawing/2014/main" val="3230880693"/>
                    </a:ext>
                  </a:extLst>
                </a:gridCol>
                <a:gridCol w="3562232">
                  <a:extLst>
                    <a:ext uri="{9D8B030D-6E8A-4147-A177-3AD203B41FA5}">
                      <a16:colId xmlns:a16="http://schemas.microsoft.com/office/drawing/2014/main" val="2675341507"/>
                    </a:ext>
                  </a:extLst>
                </a:gridCol>
                <a:gridCol w="3562231">
                  <a:extLst>
                    <a:ext uri="{9D8B030D-6E8A-4147-A177-3AD203B41FA5}">
                      <a16:colId xmlns:a16="http://schemas.microsoft.com/office/drawing/2014/main" val="2414977770"/>
                    </a:ext>
                  </a:extLst>
                </a:gridCol>
                <a:gridCol w="3477416">
                  <a:extLst>
                    <a:ext uri="{9D8B030D-6E8A-4147-A177-3AD203B41FA5}">
                      <a16:colId xmlns:a16="http://schemas.microsoft.com/office/drawing/2014/main" val="4122286564"/>
                    </a:ext>
                  </a:extLst>
                </a:gridCol>
              </a:tblGrid>
              <a:tr h="48212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effectLst/>
                        </a:rPr>
                        <a:t>Dimensione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200" b="1" dirty="0" err="1">
                          <a:solidFill>
                            <a:srgbClr val="FFFFFF"/>
                          </a:solidFill>
                          <a:effectLst/>
                        </a:rPr>
                        <a:t>ForgeDoc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effectLst/>
                        </a:rPr>
                        <a:t>KOMMENT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effectLst/>
                        </a:rPr>
                        <a:t>Document360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13094"/>
                  </a:ext>
                </a:extLst>
              </a:tr>
              <a:tr h="610048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Analisi diretta codice sorgente</a:t>
                      </a: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it-IT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Buono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it-IT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⚠️ Limitato*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Richiede input umano o file (</a:t>
                      </a:r>
                      <a:r>
                        <a:rPr lang="it-IT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Swagger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/PDF)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723274818"/>
                  </a:ext>
                </a:extLst>
              </a:tr>
              <a:tr h="610048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Sicurezza &amp; Privacy dati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On-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Premises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, dati mai fuori dal perimetro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⚠️ Parziale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Cloud — server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Komment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⚠️ Parziale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Cloud —infrastruttura D360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672210959"/>
                  </a:ext>
                </a:extLst>
              </a:tr>
              <a:tr h="610048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Supporto COBOL / VB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Si — supporto nativo multi-linguaggio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Si — tra i 90+ linguaggi supportati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❌ No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No — nessun supporto linguaggi legacy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716558574"/>
                  </a:ext>
                </a:extLst>
              </a:tr>
              <a:tr h="506550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Deployment</a:t>
                      </a: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On-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Premises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(appliance hardware gratuito)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Cloud SaaS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>
                          <a:solidFill>
                            <a:srgbClr val="111827"/>
                          </a:solidFill>
                          <a:effectLst/>
                        </a:rPr>
                        <a:t>Cloud SaaS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3042245661"/>
                  </a:ext>
                </a:extLst>
              </a:tr>
              <a:tr h="563722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Integrazione CI/CD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Git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+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Markdown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(workflow automatizzato)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Nativa: PR automatiche GitHub/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GitLab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/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BitBucket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>
                          <a:solidFill>
                            <a:srgbClr val="111827"/>
                          </a:solidFill>
                          <a:effectLst/>
                        </a:rPr>
                        <a:t>Integrazione Swagger/Postman; non CI/CD code-driven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2599485461"/>
                  </a:ext>
                </a:extLst>
              </a:tr>
              <a:tr h="695295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Tipo documentazione generata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Tecnica dal codice (architettura, logica, moduli)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Tecnica dal codice (commenti, wiki, API, README)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 Buono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Strutturata manuale/AI da contenuto (KB,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manuals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, SOP)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4058795756"/>
                  </a:ext>
                </a:extLst>
              </a:tr>
              <a:tr h="610048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Aggiornamento automatico </a:t>
                      </a:r>
                      <a:r>
                        <a:rPr lang="it-IT" sz="1200" b="1" dirty="0" err="1">
                          <a:solidFill>
                            <a:srgbClr val="1F4E79"/>
                          </a:solidFill>
                          <a:effectLst/>
                        </a:rPr>
                        <a:t>docs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Si — pipeline automatizzata su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codebase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Si — a ogni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commit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via CI/CD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⚠️ Parziale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Parziale — Eddy AI aggiorna su modifica manuale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1135976798"/>
                  </a:ext>
                </a:extLst>
              </a:tr>
              <a:tr h="610048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Compliance normativa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Ottimo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Massima (GDPR/NIS2/DORA): nessun dato cloud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Buono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Dipende dal DPA firmato con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Komment.ai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Buono</a:t>
                      </a:r>
                    </a:p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Dipende dal DPA firmato con Document360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461811713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Prezzo indicativo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DaaS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/ Licenza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Freemium / Scale (pricing su richiesta)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Freemium / da $199/mese Professional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1513752190"/>
                  </a:ext>
                </a:extLst>
              </a:tr>
              <a:tr h="616474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b="1" dirty="0">
                          <a:solidFill>
                            <a:srgbClr val="1F4E79"/>
                          </a:solidFill>
                          <a:effectLst/>
                        </a:rPr>
                        <a:t>Use case ideale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Codebase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legacy/miste con vincoli di sicurezza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Team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DevOps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cloud-first, mix linguistico ampio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Pubblicare e gestire </a:t>
                      </a:r>
                      <a:r>
                        <a:rPr lang="it-IT" sz="1200" dirty="0" err="1">
                          <a:solidFill>
                            <a:srgbClr val="111827"/>
                          </a:solidFill>
                          <a:effectLst/>
                        </a:rPr>
                        <a:t>docs</a:t>
                      </a:r>
                      <a:r>
                        <a:rPr lang="it-IT" sz="1200" dirty="0">
                          <a:solidFill>
                            <a:srgbClr val="111827"/>
                          </a:solidFill>
                          <a:effectLst/>
                        </a:rPr>
                        <a:t> già prodotte; KB supporto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8900" marR="88900" marT="57150" marB="57150" anchor="ctr"/>
                </a:tc>
                <a:extLst>
                  <a:ext uri="{0D108BD9-81ED-4DB2-BD59-A6C34878D82A}">
                    <a16:rowId xmlns:a16="http://schemas.microsoft.com/office/drawing/2014/main" val="4112631853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FB79F6-442C-B799-60C5-295DF957FE49}"/>
              </a:ext>
            </a:extLst>
          </p:cNvPr>
          <p:cNvSpPr txBox="1"/>
          <p:nvPr/>
        </p:nvSpPr>
        <p:spPr>
          <a:xfrm>
            <a:off x="6412374" y="15100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50"/>
              </a:spcBef>
              <a:spcAft>
                <a:spcPts val="350"/>
              </a:spcAft>
              <a:buNone/>
            </a:pPr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*richiede input umano o file (</a:t>
            </a:r>
            <a:r>
              <a:rPr lang="it-IT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Swagger</a:t>
            </a:r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/PDF)</a:t>
            </a:r>
          </a:p>
        </p:txBody>
      </p:sp>
    </p:spTree>
    <p:extLst>
      <p:ext uri="{BB962C8B-B14F-4D97-AF65-F5344CB8AC3E}">
        <p14:creationId xmlns:p14="http://schemas.microsoft.com/office/powerpoint/2010/main" val="51350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8151" y="614454"/>
            <a:ext cx="6307098" cy="2707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</a:pP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</a:t>
            </a:r>
            <a:r>
              <a:rPr lang="it-IT" sz="5400" b="1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orgeDoc</a:t>
            </a:r>
            <a:endParaRPr lang="it-IT" sz="5400" b="1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it-IT" sz="4450" b="1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it-IT" sz="4450" b="1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PARTNER Program</a:t>
            </a:r>
          </a:p>
        </p:txBody>
      </p:sp>
      <p:sp>
        <p:nvSpPr>
          <p:cNvPr id="4" name="Text 1"/>
          <p:cNvSpPr/>
          <p:nvPr/>
        </p:nvSpPr>
        <p:spPr>
          <a:xfrm>
            <a:off x="6618151" y="394390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it-IT" sz="2500" b="1" i="1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Un’opportunità esclusiva per trasformare la gestione documentale dei progetti software in azienda.</a:t>
            </a:r>
            <a:endParaRPr lang="it-IT" sz="2500" b="1" i="1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magine 4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22E5767F-CC3A-E47A-0F36-4D42B150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62" y="7476717"/>
            <a:ext cx="1684238" cy="547926"/>
          </a:xfrm>
          <a:prstGeom prst="rect">
            <a:avLst/>
          </a:prstGeom>
        </p:spPr>
      </p:pic>
      <p:pic>
        <p:nvPicPr>
          <p:cNvPr id="7" name="Immagine 6" descr="Immagine che contiene interno, vestiti, persona, muro&#10;&#10;Il contenuto generato dall'IA potrebbe non essere corretto.">
            <a:extLst>
              <a:ext uri="{FF2B5EF4-FFF2-40B4-BE49-F238E27FC236}">
                <a16:creationId xmlns:a16="http://schemas.microsoft.com/office/drawing/2014/main" id="{C2B44ADB-25BB-4911-BFD5-8C7E7A94D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C6584F4-C2BE-9624-BF37-018E27CB0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A671B-BDBD-302F-FD12-16ECFF36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>
            <a:extLst>
              <a:ext uri="{FF2B5EF4-FFF2-40B4-BE49-F238E27FC236}">
                <a16:creationId xmlns:a16="http://schemas.microsoft.com/office/drawing/2014/main" id="{E2CA66A7-BCA3-F56F-04B0-4F487A9CAF69}"/>
              </a:ext>
            </a:extLst>
          </p:cNvPr>
          <p:cNvSpPr/>
          <p:nvPr/>
        </p:nvSpPr>
        <p:spPr>
          <a:xfrm>
            <a:off x="6064656" y="629600"/>
            <a:ext cx="4170725" cy="1583299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it-IT" sz="20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C5E80CF5-E694-4FE1-081D-750B2E9D40C2}"/>
              </a:ext>
            </a:extLst>
          </p:cNvPr>
          <p:cNvSpPr/>
          <p:nvPr/>
        </p:nvSpPr>
        <p:spPr>
          <a:xfrm>
            <a:off x="10706696" y="611845"/>
            <a:ext cx="2771985" cy="1583299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it-IT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94BBA3D-A9D0-2F73-BB14-CE6EFDD7D158}"/>
              </a:ext>
            </a:extLst>
          </p:cNvPr>
          <p:cNvSpPr/>
          <p:nvPr/>
        </p:nvSpPr>
        <p:spPr>
          <a:xfrm>
            <a:off x="10966396" y="1182469"/>
            <a:ext cx="2252583" cy="477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15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€ 15.000</a:t>
            </a:r>
            <a:endParaRPr lang="it-IT" sz="3600" b="1" noProof="0" dirty="0">
              <a:solidFill>
                <a:srgbClr val="15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E235E40-5986-1F9B-7906-AC483DCB494B}"/>
              </a:ext>
            </a:extLst>
          </p:cNvPr>
          <p:cNvSpPr/>
          <p:nvPr/>
        </p:nvSpPr>
        <p:spPr>
          <a:xfrm>
            <a:off x="6989432" y="924279"/>
            <a:ext cx="2201585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endParaRPr lang="it-IT" sz="1600" b="1" noProof="0" dirty="0">
              <a:solidFill>
                <a:srgbClr val="15213F"/>
              </a:solidFill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marL="0" indent="0" algn="ctr">
              <a:lnSpc>
                <a:spcPts val="1750"/>
              </a:lnSpc>
              <a:buNone/>
            </a:pP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Early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</a:t>
            </a: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Adopters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Program  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DFC50CF1-D581-DF50-3745-8E4CD672D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591" y="2898925"/>
            <a:ext cx="5413661" cy="31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60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noProof="0" dirty="0">
                <a:solidFill>
                  <a:srgbClr val="26262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Durata: 4 settimane</a:t>
            </a:r>
            <a:endParaRPr lang="it-IT" sz="2400" strike="sngStrike" noProof="0" dirty="0">
              <a:solidFill>
                <a:srgbClr val="26262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39750" algn="l"/>
                <a:tab pos="5600700" algn="l"/>
              </a:tabLst>
            </a:pPr>
            <a:r>
              <a:rPr lang="it-IT" sz="2400" dirty="0">
                <a:solidFill>
                  <a:srgbClr val="26262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Comodato d’uso gratuito HW AI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39750" algn="l"/>
                <a:tab pos="5600700" algn="l"/>
              </a:tabLst>
            </a:pPr>
            <a:r>
              <a:rPr kumimoji="0" lang="it-IT" sz="2400" b="0" i="0" u="none" strike="noStrike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rPr>
              <a:t>Set Up, Training e </a:t>
            </a:r>
            <a:r>
              <a:rPr lang="it-IT" sz="2400" dirty="0">
                <a:solidFill>
                  <a:srgbClr val="262626"/>
                </a:solidFill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rPr>
              <a:t>Review Finale</a:t>
            </a:r>
            <a:r>
              <a:rPr kumimoji="0" lang="it-IT" sz="2400" b="0" i="0" u="none" strike="noStrike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rPr>
              <a:t>  </a:t>
            </a:r>
            <a:endParaRPr kumimoji="0" lang="it-IT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39750" algn="l"/>
                <a:tab pos="5600700" algn="l"/>
              </a:tabLst>
            </a:pPr>
            <a:r>
              <a:rPr kumimoji="0" lang="it-IT" sz="2400" b="0" i="0" u="none" strike="noStrike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rPr>
              <a:t>ForgeDoc Language Plug </a:t>
            </a:r>
            <a:r>
              <a:rPr kumimoji="0" lang="it-IT" sz="2400" i="0" u="none" strike="noStrike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rPr>
              <a:t>In</a:t>
            </a:r>
            <a:r>
              <a:rPr kumimoji="0" lang="it-IT" sz="2400" b="1" i="0" u="none" strike="noStrike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rPr>
              <a:t> </a:t>
            </a:r>
            <a:endParaRPr kumimoji="0" lang="it-IT" sz="24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39750" algn="l"/>
                <a:tab pos="5600700" algn="l"/>
              </a:tabLst>
            </a:pP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Inclusi 500.000 ForgeDoc Token</a:t>
            </a:r>
            <a:endParaRPr kumimoji="0" lang="it-IT" sz="2400" i="0" u="none" cap="none" normalizeH="0" baseline="0" noProof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magine 9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400AA85A-376B-52EC-1185-B16A3EC7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62" y="7476717"/>
            <a:ext cx="1684238" cy="547926"/>
          </a:xfrm>
          <a:prstGeom prst="rect">
            <a:avLst/>
          </a:prstGeom>
        </p:spPr>
      </p:pic>
      <p:pic>
        <p:nvPicPr>
          <p:cNvPr id="12" name="Immagine 11" descr="Immagine che contiene abito, persona, vestiti, testo&#10;&#10;Il contenuto generato dall'IA potrebbe non essere corretto.">
            <a:extLst>
              <a:ext uri="{FF2B5EF4-FFF2-40B4-BE49-F238E27FC236}">
                <a16:creationId xmlns:a16="http://schemas.microsoft.com/office/drawing/2014/main" id="{087B797D-B7D8-7876-A3ED-3D843CA9E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303D97-255E-8ABE-D9C6-8F7D178F3DD6}"/>
              </a:ext>
            </a:extLst>
          </p:cNvPr>
          <p:cNvSpPr txBox="1"/>
          <p:nvPr/>
        </p:nvSpPr>
        <p:spPr>
          <a:xfrm>
            <a:off x="6308202" y="6916283"/>
            <a:ext cx="7315200" cy="41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15213F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Proposta valida per sottoscrizione entro 31 ottobre 2025</a:t>
            </a:r>
          </a:p>
        </p:txBody>
      </p:sp>
    </p:spTree>
    <p:extLst>
      <p:ext uri="{BB962C8B-B14F-4D97-AF65-F5344CB8AC3E}">
        <p14:creationId xmlns:p14="http://schemas.microsoft.com/office/powerpoint/2010/main" val="117501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24"/>
          <p:cNvSpPr/>
          <p:nvPr/>
        </p:nvSpPr>
        <p:spPr>
          <a:xfrm>
            <a:off x="597827" y="7064317"/>
            <a:ext cx="13089731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400" i="1" dirty="0">
                <a:solidFill>
                  <a:srgbClr val="3C3939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*Plugin </a:t>
            </a:r>
            <a:r>
              <a:rPr lang="en-US" sz="1400" i="1" dirty="0" err="1">
                <a:solidFill>
                  <a:srgbClr val="3C3939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disponibili</a:t>
            </a:r>
            <a:r>
              <a:rPr lang="en-US" sz="1400" i="1" dirty="0">
                <a:solidFill>
                  <a:srgbClr val="3C3939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: C#, Cobol, Java, T-SQL, PL-SQL e Sybase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1400" i="1" dirty="0">
                <a:solidFill>
                  <a:srgbClr val="3C3939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**NBD: Next Business Day</a:t>
            </a:r>
            <a:endParaRPr lang="en-US" sz="14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326" y="7262172"/>
            <a:ext cx="1737360" cy="5334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182153F-9310-33C8-60E8-2220611E27F5}"/>
              </a:ext>
            </a:extLst>
          </p:cNvPr>
          <p:cNvSpPr txBox="1"/>
          <p:nvPr/>
        </p:nvSpPr>
        <p:spPr>
          <a:xfrm>
            <a:off x="597827" y="432853"/>
            <a:ext cx="13471543" cy="9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 Licensing </a:t>
            </a:r>
          </a:p>
          <a:p>
            <a:pPr algn="ctr">
              <a:lnSpc>
                <a:spcPts val="1750"/>
              </a:lnSpc>
              <a:spcBef>
                <a:spcPts val="600"/>
              </a:spcBef>
            </a:pPr>
            <a:endParaRPr lang="it-IT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ctr">
              <a:lnSpc>
                <a:spcPts val="1750"/>
              </a:lnSpc>
            </a:pP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Early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</a:t>
            </a: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Adopters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Program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DF60EF1-5296-4CFD-33EE-21F7DD0A82F6}"/>
              </a:ext>
            </a:extLst>
          </p:cNvPr>
          <p:cNvGrpSpPr/>
          <p:nvPr/>
        </p:nvGrpSpPr>
        <p:grpSpPr>
          <a:xfrm>
            <a:off x="504056" y="1836963"/>
            <a:ext cx="4624465" cy="4735463"/>
            <a:chOff x="504056" y="1836963"/>
            <a:chExt cx="4624465" cy="4735463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555B92C7-1459-4BB6-6CBD-681F38421D82}"/>
                </a:ext>
              </a:extLst>
            </p:cNvPr>
            <p:cNvGrpSpPr/>
            <p:nvPr/>
          </p:nvGrpSpPr>
          <p:grpSpPr>
            <a:xfrm>
              <a:off x="504056" y="1836963"/>
              <a:ext cx="4624465" cy="4735463"/>
              <a:chOff x="805913" y="1443373"/>
              <a:chExt cx="4408701" cy="4735463"/>
            </a:xfrm>
          </p:grpSpPr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256B5E14-FED6-CAE9-AEED-CE13C7D2A077}"/>
                  </a:ext>
                </a:extLst>
              </p:cNvPr>
              <p:cNvSpPr/>
              <p:nvPr/>
            </p:nvSpPr>
            <p:spPr>
              <a:xfrm>
                <a:off x="805913" y="1653219"/>
                <a:ext cx="4196994" cy="45256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" name="Text 1"/>
              <p:cNvSpPr/>
              <p:nvPr/>
            </p:nvSpPr>
            <p:spPr>
              <a:xfrm>
                <a:off x="2029631" y="2082972"/>
                <a:ext cx="1479993" cy="30172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00"/>
                  </a:lnSpc>
                  <a:buNone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aleway" pitchFamily="34" charset="-122"/>
                    <a:cs typeface="Poppins" panose="00000500000000000000" pitchFamily="2" charset="0"/>
                  </a:rPr>
                  <a:t>Standard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" name="Text 2"/>
              <p:cNvSpPr/>
              <p:nvPr/>
            </p:nvSpPr>
            <p:spPr>
              <a:xfrm>
                <a:off x="951907" y="2615822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Font typeface="Wingdings" pitchFamily="2" charset="2"/>
                  <a:buChar char="ü"/>
                </a:pP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Utenti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illimitati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5" name="Text 3"/>
              <p:cNvSpPr/>
              <p:nvPr/>
            </p:nvSpPr>
            <p:spPr>
              <a:xfrm>
                <a:off x="932653" y="3842699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1 ForgeDoc Language Plug In* </a:t>
                </a: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6" name="Text 4"/>
              <p:cNvSpPr/>
              <p:nvPr/>
            </p:nvSpPr>
            <p:spPr>
              <a:xfrm>
                <a:off x="932653" y="4271920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Integrazione con Repository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8" name="Text 6"/>
              <p:cNvSpPr/>
              <p:nvPr/>
            </p:nvSpPr>
            <p:spPr>
              <a:xfrm>
                <a:off x="932653" y="4658412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Update Standard </a:t>
                </a:r>
                <a:r>
                  <a:rPr lang="it-IT" sz="1200" i="1" kern="1200" noProof="0" dirty="0">
                    <a:solidFill>
                      <a:schemeClr val="tx1"/>
                    </a:solidFill>
                    <a:effectLst/>
                    <a:latin typeface="Poppins" panose="00000500000000000000" pitchFamily="2" charset="0"/>
                    <a:ea typeface="Glacial Indifference"/>
                    <a:cs typeface="Poppins" panose="00000500000000000000" pitchFamily="2" charset="0"/>
                  </a:rPr>
                  <a:t>(minor release + fix) </a:t>
                </a:r>
                <a:endParaRPr lang="it-IT" sz="1800" i="1" kern="1200" noProof="0" dirty="0">
                  <a:solidFill>
                    <a:schemeClr val="tx1"/>
                  </a:solidFill>
                  <a:effectLst/>
                  <a:latin typeface="Poppins" panose="00000500000000000000" pitchFamily="2" charset="0"/>
                  <a:ea typeface="Glacial Indifference"/>
                  <a:cs typeface="Poppins" panose="00000500000000000000" pitchFamily="2" charset="0"/>
                </a:endParaRPr>
              </a:p>
              <a:p>
                <a:pPr algn="l">
                  <a:lnSpc>
                    <a:spcPts val="2750"/>
                  </a:lnSpc>
                  <a:buSzPct val="100000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" name="Text 7"/>
              <p:cNvSpPr/>
              <p:nvPr/>
            </p:nvSpPr>
            <p:spPr>
              <a:xfrm>
                <a:off x="932653" y="5087633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Supporto Standard</a:t>
                </a:r>
              </a:p>
              <a:p>
                <a:pPr algn="l">
                  <a:lnSpc>
                    <a:spcPts val="2750"/>
                  </a:lnSpc>
                  <a:buSzPct val="100000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   (Tempo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risposta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: 48h NBD** )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pic>
            <p:nvPicPr>
              <p:cNvPr id="40" name="Image 0" descr="preencoded.png">
                <a:extLst>
                  <a:ext uri="{FF2B5EF4-FFF2-40B4-BE49-F238E27FC236}">
                    <a16:creationId xmlns:a16="http://schemas.microsoft.com/office/drawing/2014/main" id="{A4D8A21A-438B-8DA4-09BF-BF8714DE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130" y="1443373"/>
                <a:ext cx="730736" cy="610220"/>
              </a:xfrm>
              <a:prstGeom prst="rect">
                <a:avLst/>
              </a:prstGeom>
            </p:spPr>
          </p:pic>
        </p:grpSp>
        <p:sp>
          <p:nvSpPr>
            <p:cNvPr id="38" name="Text 2">
              <a:extLst>
                <a:ext uri="{FF2B5EF4-FFF2-40B4-BE49-F238E27FC236}">
                  <a16:creationId xmlns:a16="http://schemas.microsoft.com/office/drawing/2014/main" id="{18357ADA-1E3D-6966-DB2D-42D9CECB8C81}"/>
                </a:ext>
              </a:extLst>
            </p:cNvPr>
            <p:cNvSpPr/>
            <p:nvPr/>
          </p:nvSpPr>
          <p:spPr>
            <a:xfrm>
              <a:off x="636999" y="3381253"/>
              <a:ext cx="4471326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 algn="l">
                <a:lnSpc>
                  <a:spcPts val="2750"/>
                </a:lnSpc>
                <a:buFont typeface="Wingdings" pitchFamily="2" charset="2"/>
                <a:buChar char="ü"/>
              </a:pPr>
              <a:r>
                <a:rPr lang="en-US" sz="1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Progetti</a:t>
              </a: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 </a:t>
              </a:r>
              <a:r>
                <a:rPr lang="en-US" sz="1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illimitati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" name="Text 2">
              <a:extLst>
                <a:ext uri="{FF2B5EF4-FFF2-40B4-BE49-F238E27FC236}">
                  <a16:creationId xmlns:a16="http://schemas.microsoft.com/office/drawing/2014/main" id="{A7E6451B-88A5-B6C4-F3C8-DFF9D811546D}"/>
                </a:ext>
              </a:extLst>
            </p:cNvPr>
            <p:cNvSpPr/>
            <p:nvPr/>
          </p:nvSpPr>
          <p:spPr>
            <a:xfrm>
              <a:off x="618383" y="3786146"/>
              <a:ext cx="4471326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>
                <a:lnSpc>
                  <a:spcPts val="2750"/>
                </a:lnSpc>
                <a:buFont typeface="Wingdings" pitchFamily="2" charset="2"/>
                <a:buChar char="ü"/>
              </a:pP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1 MLN di ForgeDoc token 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(&gt;100k </a:t>
              </a:r>
              <a:r>
                <a:rPr lang="en-US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pagine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)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7383B2B-1F89-D1DE-872F-58886B793F14}"/>
              </a:ext>
            </a:extLst>
          </p:cNvPr>
          <p:cNvGrpSpPr/>
          <p:nvPr/>
        </p:nvGrpSpPr>
        <p:grpSpPr>
          <a:xfrm>
            <a:off x="5157561" y="1755772"/>
            <a:ext cx="4753459" cy="4808968"/>
            <a:chOff x="5157561" y="1755772"/>
            <a:chExt cx="4753459" cy="4808968"/>
          </a:xfrm>
        </p:grpSpPr>
        <p:sp>
          <p:nvSpPr>
            <p:cNvPr id="17" name="Text 15"/>
            <p:cNvSpPr/>
            <p:nvPr/>
          </p:nvSpPr>
          <p:spPr>
            <a:xfrm>
              <a:off x="5297104" y="5504133"/>
              <a:ext cx="4262707" cy="70437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285750" indent="-285750" algn="l">
                <a:lnSpc>
                  <a:spcPts val="2750"/>
                </a:lnSpc>
                <a:buSzPct val="100000"/>
                <a:buFont typeface="Wingdings" pitchFamily="2" charset="2"/>
                <a:buChar char="ü"/>
              </a:pP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9" name="Text 13">
              <a:extLst>
                <a:ext uri="{FF2B5EF4-FFF2-40B4-BE49-F238E27FC236}">
                  <a16:creationId xmlns:a16="http://schemas.microsoft.com/office/drawing/2014/main" id="{D757D17F-0F32-CF36-74D2-8989A8DF1806}"/>
                </a:ext>
              </a:extLst>
            </p:cNvPr>
            <p:cNvSpPr/>
            <p:nvPr/>
          </p:nvSpPr>
          <p:spPr>
            <a:xfrm>
              <a:off x="5297104" y="5014523"/>
              <a:ext cx="4262707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401638" indent="-387350" algn="l">
                <a:lnSpc>
                  <a:spcPts val="2750"/>
                </a:lnSpc>
                <a:buSzPct val="100000"/>
                <a:buFont typeface="Wingdings" pitchFamily="2" charset="2"/>
                <a:buChar char="ü"/>
              </a:pPr>
              <a:endParaRPr lang="it-IT" sz="1700" i="1" kern="1200" noProof="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Glacial Indifference"/>
                <a:cs typeface="Poppins" panose="00000500000000000000" pitchFamily="2" charset="0"/>
              </a:endParaRPr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008ECD66-D058-E3DE-4C4A-3C9707F10F57}"/>
                </a:ext>
              </a:extLst>
            </p:cNvPr>
            <p:cNvGrpSpPr/>
            <p:nvPr/>
          </p:nvGrpSpPr>
          <p:grpSpPr>
            <a:xfrm>
              <a:off x="5157561" y="1755772"/>
              <a:ext cx="4753459" cy="4808968"/>
              <a:chOff x="5090133" y="1379707"/>
              <a:chExt cx="4531676" cy="4808968"/>
            </a:xfrm>
          </p:grpSpPr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69EF8A57-C95B-AFC3-0B6A-A220D2CA92F9}"/>
                  </a:ext>
                </a:extLst>
              </p:cNvPr>
              <p:cNvSpPr/>
              <p:nvPr/>
            </p:nvSpPr>
            <p:spPr>
              <a:xfrm>
                <a:off x="5092681" y="1663058"/>
                <a:ext cx="4262707" cy="45256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1" name="Text 9"/>
              <p:cNvSpPr/>
              <p:nvPr/>
            </p:nvSpPr>
            <p:spPr>
              <a:xfrm>
                <a:off x="5359102" y="2608181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Utenti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illimitati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5340660" y="3827154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2 ForgeDoc Language Plug In*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3" name="Text 11"/>
              <p:cNvSpPr/>
              <p:nvPr/>
            </p:nvSpPr>
            <p:spPr>
              <a:xfrm>
                <a:off x="5340660" y="4256374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Integrazione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con Repository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5" name="Text 13"/>
              <p:cNvSpPr/>
              <p:nvPr/>
            </p:nvSpPr>
            <p:spPr>
              <a:xfrm>
                <a:off x="5340660" y="4650242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Update Pro </a:t>
                </a:r>
                <a:r>
                  <a:rPr lang="it-IT" sz="1200" i="1" kern="1200" noProof="0" dirty="0">
                    <a:solidFill>
                      <a:schemeClr val="tx1"/>
                    </a:solidFill>
                    <a:effectLst/>
                    <a:latin typeface="Poppins" panose="00000500000000000000" pitchFamily="2" charset="0"/>
                    <a:ea typeface="Glacial Indifference"/>
                    <a:cs typeface="Poppins" panose="00000500000000000000" pitchFamily="2" charset="0"/>
                  </a:rPr>
                  <a:t>(standard + major release)</a:t>
                </a:r>
              </a:p>
            </p:txBody>
          </p:sp>
          <p:sp>
            <p:nvSpPr>
              <p:cNvPr id="31" name="Text 1">
                <a:extLst>
                  <a:ext uri="{FF2B5EF4-FFF2-40B4-BE49-F238E27FC236}">
                    <a16:creationId xmlns:a16="http://schemas.microsoft.com/office/drawing/2014/main" id="{188EBF99-6567-EC57-FA00-CEC8AC367E2B}"/>
                  </a:ext>
                </a:extLst>
              </p:cNvPr>
              <p:cNvSpPr/>
              <p:nvPr/>
            </p:nvSpPr>
            <p:spPr>
              <a:xfrm>
                <a:off x="6282437" y="2032105"/>
                <a:ext cx="1479993" cy="30172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00"/>
                  </a:lnSpc>
                  <a:buNone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aleway" pitchFamily="34" charset="-122"/>
                    <a:cs typeface="Poppins" panose="00000500000000000000" pitchFamily="2" charset="0"/>
                  </a:rPr>
                  <a:t>Professional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pic>
            <p:nvPicPr>
              <p:cNvPr id="41" name="Image 2" descr="preencoded.png">
                <a:extLst>
                  <a:ext uri="{FF2B5EF4-FFF2-40B4-BE49-F238E27FC236}">
                    <a16:creationId xmlns:a16="http://schemas.microsoft.com/office/drawing/2014/main" id="{F511F31B-33B3-88F9-C323-2CA3DE13C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133" y="1379707"/>
                <a:ext cx="949403" cy="713546"/>
              </a:xfrm>
              <a:prstGeom prst="rect">
                <a:avLst/>
              </a:prstGeom>
            </p:spPr>
          </p:pic>
          <p:sp>
            <p:nvSpPr>
              <p:cNvPr id="30" name="Text 23">
                <a:extLst>
                  <a:ext uri="{FF2B5EF4-FFF2-40B4-BE49-F238E27FC236}">
                    <a16:creationId xmlns:a16="http://schemas.microsoft.com/office/drawing/2014/main" id="{DE1DCF06-C445-CA0F-F425-4784835A78F1}"/>
                  </a:ext>
                </a:extLst>
              </p:cNvPr>
              <p:cNvSpPr/>
              <p:nvPr/>
            </p:nvSpPr>
            <p:spPr>
              <a:xfrm>
                <a:off x="5326767" y="5040800"/>
                <a:ext cx="4262707" cy="70437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Supporto Professional</a:t>
                </a:r>
              </a:p>
              <a:p>
                <a:pPr marL="277813" algn="l">
                  <a:lnSpc>
                    <a:spcPts val="2750"/>
                  </a:lnSpc>
                  <a:buSzPct val="100000"/>
                </a:pP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(Tempo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risposta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: 24h NBD** )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2" name="Text 22">
                <a:extLst>
                  <a:ext uri="{FF2B5EF4-FFF2-40B4-BE49-F238E27FC236}">
                    <a16:creationId xmlns:a16="http://schemas.microsoft.com/office/drawing/2014/main" id="{49BF0579-BE2E-C402-6DD9-8B32D3A5582A}"/>
                  </a:ext>
                </a:extLst>
              </p:cNvPr>
              <p:cNvSpPr/>
              <p:nvPr/>
            </p:nvSpPr>
            <p:spPr>
              <a:xfrm>
                <a:off x="5322100" y="4670656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42" name="Text 9">
              <a:extLst>
                <a:ext uri="{FF2B5EF4-FFF2-40B4-BE49-F238E27FC236}">
                  <a16:creationId xmlns:a16="http://schemas.microsoft.com/office/drawing/2014/main" id="{5FEA00D2-A7A4-35EB-CB5A-A49C2C58E788}"/>
                </a:ext>
              </a:extLst>
            </p:cNvPr>
            <p:cNvSpPr/>
            <p:nvPr/>
          </p:nvSpPr>
          <p:spPr>
            <a:xfrm>
              <a:off x="5400881" y="3336433"/>
              <a:ext cx="4471326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 algn="l">
                <a:lnSpc>
                  <a:spcPts val="2750"/>
                </a:lnSpc>
                <a:buSzPct val="100000"/>
                <a:buFont typeface="Wingdings" pitchFamily="2" charset="2"/>
                <a:buChar char="ü"/>
              </a:pPr>
              <a:r>
                <a:rPr lang="en-US" sz="1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Progetti</a:t>
              </a: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 </a:t>
              </a:r>
              <a:r>
                <a:rPr lang="en-US" sz="1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illimitati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 2">
              <a:extLst>
                <a:ext uri="{FF2B5EF4-FFF2-40B4-BE49-F238E27FC236}">
                  <a16:creationId xmlns:a16="http://schemas.microsoft.com/office/drawing/2014/main" id="{E992645F-0864-912C-414F-F0029B35B569}"/>
                </a:ext>
              </a:extLst>
            </p:cNvPr>
            <p:cNvSpPr/>
            <p:nvPr/>
          </p:nvSpPr>
          <p:spPr>
            <a:xfrm>
              <a:off x="5414015" y="3750010"/>
              <a:ext cx="4471326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>
                <a:lnSpc>
                  <a:spcPts val="2750"/>
                </a:lnSpc>
                <a:buFont typeface="Wingdings" pitchFamily="2" charset="2"/>
                <a:buChar char="ü"/>
              </a:pP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2 MLN di ForgeDoc token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(&gt;200k </a:t>
              </a:r>
              <a:r>
                <a:rPr lang="en-US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pagine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)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285750" indent="-285750" algn="l">
                <a:lnSpc>
                  <a:spcPts val="2750"/>
                </a:lnSpc>
                <a:buFont typeface="Wingdings" pitchFamily="2" charset="2"/>
                <a:buChar char="ü"/>
              </a:pP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ECAF60C-26E3-C50E-F6AF-70E5779DBA28}"/>
              </a:ext>
            </a:extLst>
          </p:cNvPr>
          <p:cNvGrpSpPr/>
          <p:nvPr/>
        </p:nvGrpSpPr>
        <p:grpSpPr>
          <a:xfrm>
            <a:off x="9872207" y="1836532"/>
            <a:ext cx="4750785" cy="4642423"/>
            <a:chOff x="9814816" y="1922317"/>
            <a:chExt cx="4750785" cy="4642423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F35FFB82-D107-B516-6F44-A05BC0AC5F05}"/>
                </a:ext>
              </a:extLst>
            </p:cNvPr>
            <p:cNvGrpSpPr/>
            <p:nvPr/>
          </p:nvGrpSpPr>
          <p:grpSpPr>
            <a:xfrm>
              <a:off x="9814816" y="1922317"/>
              <a:ext cx="4750785" cy="4642423"/>
              <a:chOff x="9411882" y="1438426"/>
              <a:chExt cx="4529127" cy="4642423"/>
            </a:xfrm>
          </p:grpSpPr>
          <p:sp>
            <p:nvSpPr>
              <p:cNvPr id="35" name="Rettangolo con angoli arrotondati 34">
                <a:extLst>
                  <a:ext uri="{FF2B5EF4-FFF2-40B4-BE49-F238E27FC236}">
                    <a16:creationId xmlns:a16="http://schemas.microsoft.com/office/drawing/2014/main" id="{EA49CF0E-DDE4-2E3D-F368-A80CE9BF5C2D}"/>
                  </a:ext>
                </a:extLst>
              </p:cNvPr>
              <p:cNvSpPr/>
              <p:nvPr/>
            </p:nvSpPr>
            <p:spPr>
              <a:xfrm>
                <a:off x="9411882" y="1583081"/>
                <a:ext cx="4316727" cy="449776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8" name="Text 16"/>
              <p:cNvSpPr/>
              <p:nvPr/>
            </p:nvSpPr>
            <p:spPr>
              <a:xfrm>
                <a:off x="10539569" y="2013276"/>
                <a:ext cx="2928362" cy="34385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00"/>
                  </a:lnSpc>
                  <a:buNone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aleway" pitchFamily="34" charset="-122"/>
                    <a:cs typeface="Poppins" panose="00000500000000000000" pitchFamily="2" charset="0"/>
                  </a:rPr>
                  <a:t>Enterprise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9" name="Text 17"/>
              <p:cNvSpPr/>
              <p:nvPr/>
            </p:nvSpPr>
            <p:spPr>
              <a:xfrm>
                <a:off x="9653822" y="2531618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Utenti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illimitati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0" name="Text 18"/>
              <p:cNvSpPr/>
              <p:nvPr/>
            </p:nvSpPr>
            <p:spPr>
              <a:xfrm>
                <a:off x="9664242" y="3747501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3 ForgeDoc Language Plug In*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1" name="Text 19"/>
              <p:cNvSpPr/>
              <p:nvPr/>
            </p:nvSpPr>
            <p:spPr>
              <a:xfrm>
                <a:off x="9678302" y="4176721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Integrazione con Repository </a:t>
                </a: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3" name="Text 21"/>
              <p:cNvSpPr/>
              <p:nvPr/>
            </p:nvSpPr>
            <p:spPr>
              <a:xfrm>
                <a:off x="9678302" y="4614832"/>
                <a:ext cx="4262707" cy="3521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285750" indent="-285750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Update Enterprise </a:t>
                </a:r>
                <a:r>
                  <a:rPr lang="en-US" sz="1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(pro + beta new feature)</a:t>
                </a:r>
                <a:endParaRPr lang="it-IT" sz="1200" i="1" kern="1200" noProof="0" dirty="0">
                  <a:solidFill>
                    <a:schemeClr val="tx1"/>
                  </a:solidFill>
                  <a:effectLst/>
                  <a:latin typeface="Poppins" panose="00000500000000000000" pitchFamily="2" charset="0"/>
                  <a:ea typeface="Glacial Indifference"/>
                  <a:cs typeface="Poppins" panose="00000500000000000000" pitchFamily="2" charset="0"/>
                </a:endParaRPr>
              </a:p>
              <a:p>
                <a:pPr algn="l">
                  <a:lnSpc>
                    <a:spcPts val="2750"/>
                  </a:lnSpc>
                  <a:buSzPct val="100000"/>
                </a:pPr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5" name="Text 23"/>
              <p:cNvSpPr/>
              <p:nvPr/>
            </p:nvSpPr>
            <p:spPr>
              <a:xfrm>
                <a:off x="9678302" y="5060675"/>
                <a:ext cx="4262707" cy="70437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285750" indent="-285750" algn="l">
                  <a:lnSpc>
                    <a:spcPts val="2750"/>
                  </a:lnSpc>
                  <a:buSzPct val="100000"/>
                  <a:buFont typeface="Wingdings" pitchFamily="2" charset="2"/>
                  <a:buChar char="ü"/>
                </a:pP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Supporto Enterprise</a:t>
                </a:r>
              </a:p>
              <a:p>
                <a:pPr marL="277813" algn="l">
                  <a:lnSpc>
                    <a:spcPts val="2750"/>
                  </a:lnSpc>
                  <a:buSzPct val="100000"/>
                </a:pP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(Tempo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risposta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oppins" panose="00000500000000000000" pitchFamily="2" charset="0"/>
                    <a:ea typeface="Roboto" pitchFamily="34" charset="-122"/>
                    <a:cs typeface="Poppins" panose="00000500000000000000" pitchFamily="2" charset="0"/>
                  </a:rPr>
                  <a:t>: 12h NBD**)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pic>
            <p:nvPicPr>
              <p:cNvPr id="39" name="Image 1" descr="preencoded.png">
                <a:extLst>
                  <a:ext uri="{FF2B5EF4-FFF2-40B4-BE49-F238E27FC236}">
                    <a16:creationId xmlns:a16="http://schemas.microsoft.com/office/drawing/2014/main" id="{790DEDC0-76A5-735D-A317-A148C4117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7176" y="1438426"/>
                <a:ext cx="764842" cy="574850"/>
              </a:xfrm>
              <a:prstGeom prst="rect">
                <a:avLst/>
              </a:prstGeom>
            </p:spPr>
          </p:pic>
        </p:grpSp>
        <p:sp>
          <p:nvSpPr>
            <p:cNvPr id="43" name="Text 17">
              <a:extLst>
                <a:ext uri="{FF2B5EF4-FFF2-40B4-BE49-F238E27FC236}">
                  <a16:creationId xmlns:a16="http://schemas.microsoft.com/office/drawing/2014/main" id="{59DCF5EF-D3B3-D48E-3ED2-22225CA34A6A}"/>
                </a:ext>
              </a:extLst>
            </p:cNvPr>
            <p:cNvSpPr/>
            <p:nvPr/>
          </p:nvSpPr>
          <p:spPr>
            <a:xfrm>
              <a:off x="10068597" y="3420349"/>
              <a:ext cx="4471326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 algn="l">
                <a:lnSpc>
                  <a:spcPts val="2750"/>
                </a:lnSpc>
                <a:buSzPct val="100000"/>
                <a:buFont typeface="Wingdings" pitchFamily="2" charset="2"/>
                <a:buChar char="ü"/>
              </a:pP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Progetti </a:t>
              </a:r>
              <a:r>
                <a:rPr lang="en-US" sz="1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illimitati</a:t>
              </a: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 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 2">
              <a:extLst>
                <a:ext uri="{FF2B5EF4-FFF2-40B4-BE49-F238E27FC236}">
                  <a16:creationId xmlns:a16="http://schemas.microsoft.com/office/drawing/2014/main" id="{23FD7692-7329-99C0-8DAD-155FC0653780}"/>
                </a:ext>
              </a:extLst>
            </p:cNvPr>
            <p:cNvSpPr/>
            <p:nvPr/>
          </p:nvSpPr>
          <p:spPr>
            <a:xfrm>
              <a:off x="10068597" y="3819198"/>
              <a:ext cx="4471326" cy="3521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>
                <a:lnSpc>
                  <a:spcPts val="2750"/>
                </a:lnSpc>
                <a:buFont typeface="Wingdings" pitchFamily="2" charset="2"/>
                <a:buChar char="ü"/>
              </a:pPr>
              <a:r>
                <a: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3 MLN di ForgeDoc token </a:t>
              </a:r>
              <a:r>
                <a:rPr 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(300k </a:t>
              </a:r>
              <a:r>
                <a:rPr lang="en-US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pagine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Roboto" pitchFamily="34" charset="-122"/>
                  <a:cs typeface="Poppins" panose="00000500000000000000" pitchFamily="2" charset="0"/>
                </a:rPr>
                <a:t>)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285750" indent="-285750" algn="l">
                <a:lnSpc>
                  <a:spcPts val="2750"/>
                </a:lnSpc>
                <a:buFont typeface="Wingdings" pitchFamily="2" charset="2"/>
                <a:buChar char="ü"/>
              </a:pP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C2511A1-EB9A-434D-B112-E8306F4CD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49195"/>
              </p:ext>
            </p:extLst>
          </p:nvPr>
        </p:nvGraphicFramePr>
        <p:xfrm>
          <a:off x="6872358" y="2082745"/>
          <a:ext cx="6777522" cy="3298657"/>
        </p:xfrm>
        <a:graphic>
          <a:graphicData uri="http://schemas.openxmlformats.org/drawingml/2006/table">
            <a:tbl>
              <a:tblPr/>
              <a:tblGrid>
                <a:gridCol w="2645122">
                  <a:extLst>
                    <a:ext uri="{9D8B030D-6E8A-4147-A177-3AD203B41FA5}">
                      <a16:colId xmlns:a16="http://schemas.microsoft.com/office/drawing/2014/main" val="2598180106"/>
                    </a:ext>
                  </a:extLst>
                </a:gridCol>
                <a:gridCol w="2066200">
                  <a:extLst>
                    <a:ext uri="{9D8B030D-6E8A-4147-A177-3AD203B41FA5}">
                      <a16:colId xmlns:a16="http://schemas.microsoft.com/office/drawing/2014/main" val="1373490573"/>
                    </a:ext>
                  </a:extLst>
                </a:gridCol>
                <a:gridCol w="2066200">
                  <a:extLst>
                    <a:ext uri="{9D8B030D-6E8A-4147-A177-3AD203B41FA5}">
                      <a16:colId xmlns:a16="http://schemas.microsoft.com/office/drawing/2014/main" val="3138996174"/>
                    </a:ext>
                  </a:extLst>
                </a:gridCol>
              </a:tblGrid>
              <a:tr h="914007">
                <a:tc rowSpan="2">
                  <a:txBody>
                    <a:bodyPr/>
                    <a:lstStyle/>
                    <a:p>
                      <a:pPr marL="0" marR="22860" algn="ctr" defTabSz="914400" rtl="0" eaLnBrk="1" latinLnBrk="0" hangingPunct="1"/>
                      <a:r>
                        <a:rPr lang="it-IT" sz="2200" b="1" kern="1200" noProof="0" dirty="0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Licenze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22860" algn="ctr" defTabSz="914400" rtl="0" eaLnBrk="1" latinLnBrk="0" hangingPunct="1">
                        <a:spcBef>
                          <a:spcPts val="600"/>
                        </a:spcBef>
                        <a:tabLst>
                          <a:tab pos="540385" algn="l"/>
                          <a:tab pos="835660" algn="l"/>
                          <a:tab pos="1824990" algn="l"/>
                        </a:tabLst>
                      </a:pPr>
                      <a:r>
                        <a:rPr lang="it-IT" sz="2000" b="1" kern="1200" noProof="0" dirty="0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Offerta Esclusiva</a:t>
                      </a:r>
                    </a:p>
                    <a:p>
                      <a:pPr marL="0" marR="22860" algn="ctr" defTabSz="914400" rtl="0" eaLnBrk="1" latinLnBrk="0" hangingPunct="1">
                        <a:spcBef>
                          <a:spcPts val="600"/>
                        </a:spcBef>
                        <a:tabLst>
                          <a:tab pos="540385" algn="l"/>
                          <a:tab pos="835660" algn="l"/>
                          <a:tab pos="1824990" algn="l"/>
                        </a:tabLst>
                      </a:pPr>
                      <a:r>
                        <a:rPr lang="it-IT" sz="2000" b="1" kern="1200" noProof="0" dirty="0" err="1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Early</a:t>
                      </a:r>
                      <a:r>
                        <a:rPr lang="it-IT" sz="2000" b="1" kern="1200" noProof="0" dirty="0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 </a:t>
                      </a:r>
                      <a:r>
                        <a:rPr lang="it-IT" sz="2000" b="1" kern="1200" noProof="0" dirty="0" err="1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Adopters</a:t>
                      </a:r>
                      <a:r>
                        <a:rPr lang="it-IT" sz="2000" b="1" kern="1200" noProof="0" dirty="0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 Program</a:t>
                      </a:r>
                    </a:p>
                  </a:txBody>
                  <a:tcPr marL="57307" marR="5730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38133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" algn="ctr" defTabSz="914400" rtl="0" eaLnBrk="1" latinLnBrk="0" hangingPunct="1">
                        <a:spcBef>
                          <a:spcPts val="600"/>
                        </a:spcBef>
                        <a:tabLst>
                          <a:tab pos="540385" algn="l"/>
                          <a:tab pos="835660" algn="l"/>
                          <a:tab pos="1824990" algn="l"/>
                        </a:tabLst>
                      </a:pPr>
                      <a:r>
                        <a:rPr lang="it-IT" sz="1800" kern="1200" noProof="0" dirty="0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1 anno</a:t>
                      </a:r>
                    </a:p>
                  </a:txBody>
                  <a:tcPr marL="57307" marR="5730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algn="ctr" defTabSz="914400" rtl="0" eaLnBrk="1" latinLnBrk="0" hangingPunct="1">
                        <a:spcBef>
                          <a:spcPts val="600"/>
                        </a:spcBef>
                        <a:tabLst>
                          <a:tab pos="540385" algn="l"/>
                          <a:tab pos="835660" algn="l"/>
                          <a:tab pos="1824990" algn="l"/>
                        </a:tabLst>
                      </a:pPr>
                      <a:r>
                        <a:rPr lang="it-IT" sz="1800" kern="1200" noProof="0" dirty="0">
                          <a:solidFill>
                            <a:srgbClr val="3257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3 anni</a:t>
                      </a:r>
                    </a:p>
                  </a:txBody>
                  <a:tcPr marL="57307" marR="5730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38854"/>
                  </a:ext>
                </a:extLst>
              </a:tr>
              <a:tr h="673542">
                <a:tc>
                  <a:txBody>
                    <a:bodyPr/>
                    <a:lstStyle/>
                    <a:p>
                      <a:pPr marL="0" marR="2286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it-IT" sz="1800" b="1" kern="1200" noProof="0" dirty="0">
                          <a:solidFill>
                            <a:srgbClr val="3257B8"/>
                          </a:solidFill>
                          <a:effectLst/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Standard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spcBef>
                          <a:spcPts val="600"/>
                        </a:spcBef>
                        <a:tabLst>
                          <a:tab pos="540385" algn="l"/>
                        </a:tabLst>
                      </a:pPr>
                      <a:r>
                        <a:rPr lang="it-IT" sz="1400" b="0" strike="noStrike" noProof="0" dirty="0">
                          <a:effectLst/>
                          <a:latin typeface="Poppins" panose="00000500000000000000" pitchFamily="2" charset="0"/>
                          <a:ea typeface="Glacial Indifference"/>
                          <a:cs typeface="Glacial Indifference"/>
                        </a:rPr>
                        <a:t>€ 31.450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2230" algn="ctr" defTabSz="914400" rtl="0" eaLnBrk="1" latinLnBrk="0" hangingPunct="1">
                        <a:spcAft>
                          <a:spcPts val="600"/>
                        </a:spcAft>
                        <a:tabLst>
                          <a:tab pos="377190" algn="l"/>
                        </a:tabLst>
                      </a:pPr>
                      <a:r>
                        <a:rPr lang="it-IT" sz="1400" i="1" strike="noStrike" kern="12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Glacial Indifference"/>
                          <a:cs typeface="Glacial Indifference"/>
                        </a:rPr>
                        <a:t>€ 66.000  (-30%)</a:t>
                      </a:r>
                    </a:p>
                  </a:txBody>
                  <a:tcPr marL="57307" marR="5730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034948"/>
                  </a:ext>
                </a:extLst>
              </a:tr>
              <a:tr h="693121">
                <a:tc>
                  <a:txBody>
                    <a:bodyPr/>
                    <a:lstStyle/>
                    <a:p>
                      <a:pPr marR="2286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noProof="0" dirty="0">
                          <a:solidFill>
                            <a:srgbClr val="3257B8"/>
                          </a:solidFill>
                          <a:effectLst/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Professional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spcBef>
                          <a:spcPts val="600"/>
                        </a:spcBef>
                        <a:tabLst>
                          <a:tab pos="540385" algn="l"/>
                        </a:tabLst>
                      </a:pPr>
                      <a:r>
                        <a:rPr lang="it-IT" sz="1400" b="0" strike="noStrike" noProof="0" dirty="0">
                          <a:effectLst/>
                          <a:latin typeface="Poppins" panose="00000500000000000000" pitchFamily="2" charset="0"/>
                          <a:ea typeface="Glacial Indifference"/>
                          <a:cs typeface="Glacial Indifference"/>
                        </a:rPr>
                        <a:t>€ 55.450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it-IT" sz="1400" b="0" strike="noStrike" kern="12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Glacial Indifference"/>
                          <a:cs typeface="Glacial Indifference"/>
                        </a:rPr>
                        <a:t>€ 99.800 (-40%)</a:t>
                      </a:r>
                    </a:p>
                  </a:txBody>
                  <a:tcPr marL="57307" marR="5730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93263"/>
                  </a:ext>
                </a:extLst>
              </a:tr>
              <a:tr h="652227">
                <a:tc>
                  <a:txBody>
                    <a:bodyPr/>
                    <a:lstStyle/>
                    <a:p>
                      <a:pPr marR="2286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noProof="0" dirty="0">
                          <a:solidFill>
                            <a:srgbClr val="3257B8"/>
                          </a:solidFill>
                          <a:effectLst/>
                          <a:latin typeface="Poppins" panose="00000500000000000000" pitchFamily="2" charset="0"/>
                          <a:ea typeface="Roboto Slab" pitchFamily="34" charset="-122"/>
                          <a:cs typeface="Poppins" panose="00000500000000000000" pitchFamily="2" charset="0"/>
                        </a:rPr>
                        <a:t>Enterprise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spcBef>
                          <a:spcPts val="600"/>
                        </a:spcBef>
                        <a:tabLst>
                          <a:tab pos="540385" algn="l"/>
                        </a:tabLst>
                      </a:pPr>
                      <a:r>
                        <a:rPr lang="it-IT" sz="1400" b="0" strike="noStrike" noProof="0" dirty="0">
                          <a:effectLst/>
                          <a:latin typeface="Poppins" panose="00000500000000000000" pitchFamily="2" charset="0"/>
                          <a:ea typeface="Glacial Indifference"/>
                          <a:cs typeface="Glacial Indifference"/>
                        </a:rPr>
                        <a:t>€ 66.450</a:t>
                      </a:r>
                    </a:p>
                  </a:txBody>
                  <a:tcPr marL="53062" marR="53062" marT="53062" marB="53062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2230" algn="ctr" defTabSz="914400" rtl="0" eaLnBrk="1" latinLnBrk="0" hangingPunct="1">
                        <a:spcAft>
                          <a:spcPts val="600"/>
                        </a:spcAft>
                        <a:tabLst>
                          <a:tab pos="377190" algn="l"/>
                        </a:tabLst>
                      </a:pPr>
                      <a:r>
                        <a:rPr lang="it-IT" sz="1400" i="1" kern="12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Glacial Indifference"/>
                          <a:cs typeface="Glacial Indifference"/>
                        </a:rPr>
                        <a:t>€ 129.650 (-50%)</a:t>
                      </a:r>
                    </a:p>
                  </a:txBody>
                  <a:tcPr marL="57307" marR="5730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270795"/>
                  </a:ext>
                </a:extLst>
              </a:tr>
            </a:tbl>
          </a:graphicData>
        </a:graphic>
      </p:graphicFrame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58A9F80A-2AE5-D8A4-C8E2-46048E76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691" y="3576687"/>
            <a:ext cx="309205" cy="309205"/>
          </a:xfrm>
          <a:prstGeom prst="rect">
            <a:avLst/>
          </a:prstGeom>
        </p:spPr>
      </p:pic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63EBA2A0-B733-F3A0-491D-B4665DA2F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692" y="4902021"/>
            <a:ext cx="309205" cy="309205"/>
          </a:xfrm>
          <a:prstGeom prst="rect">
            <a:avLst/>
          </a:prstGeom>
        </p:spPr>
      </p:pic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E4082FE2-FFEA-885B-222C-BAB3B824A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690" y="6190483"/>
            <a:ext cx="309205" cy="309205"/>
          </a:xfrm>
          <a:prstGeom prst="rect">
            <a:avLst/>
          </a:prstGeom>
        </p:spPr>
      </p:pic>
      <p:pic>
        <p:nvPicPr>
          <p:cNvPr id="2" name="Immagine 1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04AFF039-A54D-FCDD-E8BA-E25E35EC5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6562" y="7476717"/>
            <a:ext cx="1684238" cy="547926"/>
          </a:xfrm>
          <a:prstGeom prst="rect">
            <a:avLst/>
          </a:prstGeom>
        </p:spPr>
      </p:pic>
      <p:pic>
        <p:nvPicPr>
          <p:cNvPr id="6" name="Immagine 5" descr="Immagine che contiene persona, vestiti, Viso umano, abito&#10;&#10;Il contenuto generato dall'IA potrebbe non essere corretto.">
            <a:extLst>
              <a:ext uri="{FF2B5EF4-FFF2-40B4-BE49-F238E27FC236}">
                <a16:creationId xmlns:a16="http://schemas.microsoft.com/office/drawing/2014/main" id="{662055F4-BF42-7C96-5CAC-B830C15B5C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868"/>
          <a:stretch/>
        </p:blipFill>
        <p:spPr>
          <a:xfrm>
            <a:off x="1" y="0"/>
            <a:ext cx="5754028" cy="8229600"/>
          </a:xfrm>
          <a:prstGeom prst="rect">
            <a:avLst/>
          </a:prstGeom>
        </p:spPr>
      </p:pic>
      <p:sp>
        <p:nvSpPr>
          <p:cNvPr id="9" name="Shape 13">
            <a:extLst>
              <a:ext uri="{FF2B5EF4-FFF2-40B4-BE49-F238E27FC236}">
                <a16:creationId xmlns:a16="http://schemas.microsoft.com/office/drawing/2014/main" id="{6430D351-A2B7-D4CD-7275-657925DFCB74}"/>
              </a:ext>
            </a:extLst>
          </p:cNvPr>
          <p:cNvSpPr/>
          <p:nvPr/>
        </p:nvSpPr>
        <p:spPr>
          <a:xfrm>
            <a:off x="6872358" y="145724"/>
            <a:ext cx="6777522" cy="1583299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it-IT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FF2849-93C5-B7CF-E6B0-68C3D6F0BB4A}"/>
              </a:ext>
            </a:extLst>
          </p:cNvPr>
          <p:cNvSpPr txBox="1"/>
          <p:nvPr/>
        </p:nvSpPr>
        <p:spPr>
          <a:xfrm>
            <a:off x="7212675" y="567650"/>
            <a:ext cx="6312525" cy="9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 Licensing </a:t>
            </a:r>
          </a:p>
          <a:p>
            <a:pPr algn="ctr">
              <a:lnSpc>
                <a:spcPts val="1750"/>
              </a:lnSpc>
              <a:spcBef>
                <a:spcPts val="600"/>
              </a:spcBef>
            </a:pPr>
            <a:endParaRPr lang="it-IT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ctr">
              <a:lnSpc>
                <a:spcPts val="1750"/>
              </a:lnSpc>
            </a:pP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Early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</a:t>
            </a: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Adopters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Program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1BD3AB-2B02-95B8-CEDB-E25CB1AA6BE5}"/>
              </a:ext>
            </a:extLst>
          </p:cNvPr>
          <p:cNvSpPr txBox="1"/>
          <p:nvPr/>
        </p:nvSpPr>
        <p:spPr>
          <a:xfrm>
            <a:off x="6188446" y="7604486"/>
            <a:ext cx="553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15213F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N.B. Listino Ottobre 2025. Scontistica riservata Rivenditori </a:t>
            </a:r>
          </a:p>
          <a:p>
            <a:r>
              <a:rPr lang="it-IT" sz="1200" dirty="0">
                <a:solidFill>
                  <a:srgbClr val="15213F"/>
                </a:solidFill>
                <a:latin typeface="Poppins" panose="00000500000000000000" pitchFamily="2" charset="0"/>
                <a:ea typeface="Roboto" pitchFamily="34" charset="-122"/>
                <a:cs typeface="Poppins" panose="00000500000000000000" pitchFamily="2" charset="0"/>
              </a:rPr>
              <a:t>(10% da applicare agli EAP Price in tabella e al costo dell’EAP iniziale ) </a:t>
            </a:r>
            <a:r>
              <a:rPr lang="en-US" sz="1200" b="0" i="0" dirty="0">
                <a:solidFill>
                  <a:srgbClr val="404040"/>
                </a:solidFill>
                <a:effectLst/>
                <a:latin typeface="DeepSeek-CJK-patch"/>
              </a:rPr>
              <a:t> 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288950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5683C5-65F7-6F8A-928A-0AA7ACD3C44F}"/>
              </a:ext>
            </a:extLst>
          </p:cNvPr>
          <p:cNvSpPr txBox="1">
            <a:spLocks/>
          </p:cNvSpPr>
          <p:nvPr/>
        </p:nvSpPr>
        <p:spPr>
          <a:xfrm>
            <a:off x="1113368" y="60844"/>
            <a:ext cx="12403666" cy="684223"/>
          </a:xfrm>
          <a:prstGeom prst="rect">
            <a:avLst/>
          </a:prstGeom>
          <a:solidFill>
            <a:schemeClr val="bg2"/>
          </a:solidFill>
        </p:spPr>
        <p:txBody>
          <a:bodyPr wrap="none" anchor="ctr" anchorCtr="1">
            <a:noAutofit/>
          </a:bodyPr>
          <a:lstStyle/>
          <a:p>
            <a:pPr algn="ctr">
              <a:lnSpc>
                <a:spcPts val="1750"/>
              </a:lnSpc>
            </a:pPr>
            <a:endParaRPr lang="it-IT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ctr">
              <a:lnSpc>
                <a:spcPts val="1750"/>
              </a:lnSpc>
            </a:pP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</a:t>
            </a:r>
            <a:r>
              <a:rPr lang="it-IT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COMMISSIONI PER RIVENDITA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76419F-E8AA-B745-2E1D-8AA1F405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77" y="5306036"/>
            <a:ext cx="9501367" cy="25959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864BB1-A837-787E-50F0-BEB5147344C3}"/>
              </a:ext>
            </a:extLst>
          </p:cNvPr>
          <p:cNvSpPr txBox="1">
            <a:spLocks/>
          </p:cNvSpPr>
          <p:nvPr/>
        </p:nvSpPr>
        <p:spPr>
          <a:xfrm>
            <a:off x="1113368" y="4621813"/>
            <a:ext cx="12403666" cy="684223"/>
          </a:xfrm>
          <a:prstGeom prst="rect">
            <a:avLst/>
          </a:prstGeom>
          <a:solidFill>
            <a:schemeClr val="bg2"/>
          </a:solidFill>
        </p:spPr>
        <p:txBody>
          <a:bodyPr wrap="none" anchor="ctr" anchorCtr="1">
            <a:noAutofit/>
          </a:bodyPr>
          <a:lstStyle/>
          <a:p>
            <a:pPr algn="ctr">
              <a:lnSpc>
                <a:spcPts val="1750"/>
              </a:lnSpc>
            </a:pPr>
            <a:endParaRPr lang="it-IT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 Slab" pitchFamily="34" charset="-122"/>
              <a:cs typeface="Poppins" panose="00000500000000000000" pitchFamily="2" charset="0"/>
            </a:endParaRPr>
          </a:p>
          <a:p>
            <a:pPr algn="ctr">
              <a:lnSpc>
                <a:spcPts val="1750"/>
              </a:lnSpc>
            </a:pPr>
            <a:r>
              <a:rPr lang="it-IT" sz="3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ForgeDoc</a:t>
            </a:r>
            <a:r>
              <a:rPr lang="it-IT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SERVIZI PROFESSIONALI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55ADCDB-0EAC-8871-83F4-F4A7ECCD2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455" y="946402"/>
            <a:ext cx="9475490" cy="33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1483be-7585-4ae3-859a-610dae16e8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18291C1687A242BA65021FE094E96C" ma:contentTypeVersion="18" ma:contentTypeDescription="Creare un nuovo documento." ma:contentTypeScope="" ma:versionID="541135d6427f739a3da5c6ab54801c98">
  <xsd:schema xmlns:xsd="http://www.w3.org/2001/XMLSchema" xmlns:xs="http://www.w3.org/2001/XMLSchema" xmlns:p="http://schemas.microsoft.com/office/2006/metadata/properties" xmlns:ns3="3ebaf192-5138-4280-9505-9462903a2b5b" xmlns:ns4="701483be-7585-4ae3-859a-610dae16e8a3" targetNamespace="http://schemas.microsoft.com/office/2006/metadata/properties" ma:root="true" ma:fieldsID="dbdb7ea0d15ce098a2ad6dd3ac704be8" ns3:_="" ns4:_="">
    <xsd:import namespace="3ebaf192-5138-4280-9505-9462903a2b5b"/>
    <xsd:import namespace="701483be-7585-4ae3-859a-610dae16e8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af192-5138-4280-9505-9462903a2b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483be-7585-4ae3-859a-610dae16e8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94EE1-2DB0-4EDD-B801-C00C9C99466E}">
  <ds:schemaRefs>
    <ds:schemaRef ds:uri="http://schemas.microsoft.com/office/2006/metadata/properties"/>
    <ds:schemaRef ds:uri="http://www.w3.org/XML/1998/namespace"/>
    <ds:schemaRef ds:uri="701483be-7585-4ae3-859a-610dae16e8a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baf192-5138-4280-9505-9462903a2b5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0D8EAA-F56F-4647-B1EF-86027536C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af192-5138-4280-9505-9462903a2b5b"/>
    <ds:schemaRef ds:uri="701483be-7585-4ae3-859a-610dae16e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EA362-17E9-46A2-A849-1D769D9BC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16905</TotalTime>
  <Words>1336</Words>
  <Application>Microsoft Macintosh PowerPoint</Application>
  <PresentationFormat>Personalizzato</PresentationFormat>
  <Paragraphs>287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DeepSeek-CJK-patch</vt:lpstr>
      <vt:lpstr>Poppins</vt:lpstr>
      <vt:lpstr>Roboto</vt:lpstr>
      <vt:lpstr>Roboto Condensed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CB</dc:creator>
  <cp:lastModifiedBy>Fabio Zafferri</cp:lastModifiedBy>
  <cp:revision>115</cp:revision>
  <dcterms:created xsi:type="dcterms:W3CDTF">2025-03-05T22:09:35Z</dcterms:created>
  <dcterms:modified xsi:type="dcterms:W3CDTF">2026-02-23T11:19:44Z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0x0101004118291C1687A242BA65021FE094E96C</vt:lpwstr>
  </property>
</Properties>
</file>